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2" r:id="rId5"/>
    <p:sldId id="258" r:id="rId6"/>
    <p:sldId id="283" r:id="rId7"/>
    <p:sldId id="284" r:id="rId8"/>
    <p:sldId id="259" r:id="rId9"/>
    <p:sldId id="281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1" r:id="rId19"/>
    <p:sldId id="268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B83B-49ED-4F45-F079-52BA4FDC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BCF6D-A714-82FE-A5DD-CE16FF6E1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3421A-D127-0FAD-50B6-21E362AB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64BB9-4F94-9CDB-4576-83C8D12C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AE744-A84E-A19A-C8D6-2CA7552F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5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C850-2E4F-72CB-E85E-94AD14E8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60230-66BE-08E2-8E98-F9EB87361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852B0-6823-886E-AF11-85F47372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1164-D84C-F567-38AE-597520AD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EFA0-F231-7F86-9DEA-4FDC01AF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AF375-05BB-DDA2-F591-A84F53BDB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78B3F-2212-321C-3BBA-8D67DD64B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737B-9EF1-C3BD-0B6E-5162684F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1671C-0F53-D64C-F43D-B4EFA537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13916-3E8D-6262-52EB-282A50F8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3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791A-DA3C-AE14-6863-ED07681F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6C22-D381-8B81-EDB8-422A5228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C1177-BEFA-E6A8-470A-4563EA5B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DDE4B-0963-9D15-0390-04F1C8CA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76677-5652-6385-D1F8-83BABAC6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0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B51B-F806-0F54-495C-81EB8C3E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AB601-AA18-D89F-9C29-56FD2608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72A20-0253-0C5D-6DD8-D9C303A4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382B9-531A-E64E-82DF-1A98F884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1E7A-6948-785E-1E12-DFC8CF72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9CE3-BC50-72BB-B35F-8151E924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6D07-9626-EF07-093F-EAB057D4F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19B51-A85A-70FE-F7A4-A8ED70268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8ACB3-6890-A943-4210-51F29EC1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44E0-0E47-7B9B-0F33-8B114874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4CC2-DA2F-DD99-E0E9-CA07038A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67CF-59FB-BA2E-BA9F-395F1D58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EC55-6904-9D99-8FD1-C0404186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5FEB7-48B6-D2EF-D4E1-E96B7998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48AAD-C43F-1146-B8D1-48611AC30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32D25-853B-9F88-CCD5-9559BB1DB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93913A-51D6-D1D4-F22B-8D00AEC1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39470-1C13-9705-EEF8-310970DC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75F93-7BB4-8B1C-0A1D-B7155B7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6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7F5E-A32D-B868-4E15-A06773A6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00336-02D4-6DA7-8798-10CDB98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F1253-7C77-36DC-25B5-782B3F51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3D99A-285C-244A-8826-0A11998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B1606-C62B-A360-4BE8-0FC93D1E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C1699-7A2B-8B66-0CDE-F6F0E929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ADE6B-DC18-3724-9EE1-F8B5B14F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4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10C8-2EF3-15C0-E087-C7BA06F8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361D-1536-515B-784B-CE0F297A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5DBBA-13BA-8F10-ED6C-62D9A6600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4E30C-A023-A32F-3DBE-5308B5D4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434A2-D2E1-9767-1DB0-34E77DC2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ED065-2276-A6A0-FD14-71A876B8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5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2E8D-B6FA-461E-09E3-AADC5AEE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CEE48-A7AA-D070-5467-B175DD689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B698F-2951-DA06-894F-34276C61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52F83-AC03-031C-0016-53A64B98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88CC-B8F8-C883-FEAA-E9170EE4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3B741-BD4F-30BC-2685-2AA604F3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6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D0AE7-C3A2-A74C-501B-95BA455A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EE059-20E8-0CAE-D5E8-28C222D3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6D720-F1A4-1BD7-B257-065386675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3457-32FB-48A0-86B2-F8A459D9631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9688E-57F8-1C47-F292-43602B039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D0CE1-4443-015D-6325-C5EF9AA6E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5E2A4-27D3-4794-AEAF-60BF2E0AC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4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eoPincle/jenkins_hands-on.gi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LeoPincle/terraform-jenkins-CI-Public/tree/maste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docs.github.com/en/authentication/connecting-to-github-with-ssh/generating-a-new-ssh-key-and-adding-it-to-the-ssh-agen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B8D1E-67D8-E96F-53EA-407470A03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s-MX" sz="8800" dirty="0">
                <a:solidFill>
                  <a:srgbClr val="FFFFFF"/>
                </a:solidFill>
              </a:rPr>
              <a:t>Jenkins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99AB9-B099-AD95-3E0C-4172B8A23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205005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s-MX" dirty="0" err="1">
                <a:solidFill>
                  <a:srgbClr val="FFFFFF"/>
                </a:solidFill>
              </a:rPr>
              <a:t>Hands-on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labs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5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D1905-8F11-DD4A-3498-36BE17C2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42" y="237509"/>
            <a:ext cx="7225748" cy="4172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88246-8E69-CF89-ABA0-507BDC21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5" y="237509"/>
            <a:ext cx="2209800" cy="3200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8BB38-593D-4A29-B72C-021FF50FBA76}"/>
              </a:ext>
            </a:extLst>
          </p:cNvPr>
          <p:cNvSpPr txBox="1"/>
          <p:nvPr/>
        </p:nvSpPr>
        <p:spPr>
          <a:xfrm>
            <a:off x="357051" y="3901440"/>
            <a:ext cx="324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allows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all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different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items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are </a:t>
            </a:r>
            <a:r>
              <a:rPr lang="es-MX" dirty="0" err="1">
                <a:solidFill>
                  <a:schemeClr val="bg1"/>
                </a:solidFill>
              </a:rPr>
              <a:t>going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work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with</a:t>
            </a:r>
            <a:r>
              <a:rPr lang="es-MX" dirty="0">
                <a:solidFill>
                  <a:schemeClr val="bg1"/>
                </a:solidFill>
              </a:rPr>
              <a:t> “Freestyle Project”</a:t>
            </a:r>
          </a:p>
          <a:p>
            <a:r>
              <a:rPr lang="es-MX" dirty="0">
                <a:solidFill>
                  <a:schemeClr val="bg1"/>
                </a:solidFill>
              </a:rPr>
              <a:t>and “Pipeline”.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4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8602-D4EB-0A95-7AF7-D9B5740B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6" y="574318"/>
            <a:ext cx="2114550" cy="3152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7EF93-7580-61FC-2411-20A5388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21" y="1549479"/>
            <a:ext cx="8048160" cy="3461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D4FB2-D0D9-FD35-8C9A-B4D52801522B}"/>
              </a:ext>
            </a:extLst>
          </p:cNvPr>
          <p:cNvSpPr txBox="1"/>
          <p:nvPr/>
        </p:nvSpPr>
        <p:spPr>
          <a:xfrm>
            <a:off x="200296" y="4021139"/>
            <a:ext cx="2978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Here,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find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list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of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  <a:p>
            <a:r>
              <a:rPr lang="es-MX" dirty="0" err="1">
                <a:solidFill>
                  <a:schemeClr val="bg1"/>
                </a:solidFill>
              </a:rPr>
              <a:t>existing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users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362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B3114-D93D-7BD9-ABE5-8F7333B8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6" y="478284"/>
            <a:ext cx="2143125" cy="298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0DA08-D1E2-F466-8109-05A8C74D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195943"/>
            <a:ext cx="8048160" cy="653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47D03-E5FD-C0A9-B75B-1A253555F78D}"/>
              </a:ext>
            </a:extLst>
          </p:cNvPr>
          <p:cNvSpPr txBox="1"/>
          <p:nvPr/>
        </p:nvSpPr>
        <p:spPr>
          <a:xfrm>
            <a:off x="222072" y="4180115"/>
            <a:ext cx="3311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 </a:t>
            </a:r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section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list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of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job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executions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7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60D61-8725-E6F8-A66C-C3801C2E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60" y="478284"/>
            <a:ext cx="2143125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8762F-B75C-96F2-5365-20EBCE8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006468"/>
            <a:ext cx="7901980" cy="284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5E651-DE87-6E6B-5CEE-E990F35EF770}"/>
              </a:ext>
            </a:extLst>
          </p:cNvPr>
          <p:cNvSpPr txBox="1"/>
          <p:nvPr/>
        </p:nvSpPr>
        <p:spPr>
          <a:xfrm>
            <a:off x="457203" y="4101737"/>
            <a:ext cx="329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compare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relationship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beetwen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Projects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option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A674B-8FA4-174F-1B25-7C6F5DD7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3" y="478284"/>
            <a:ext cx="2247900" cy="321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223FB-B6B3-B67F-5416-DA0F177C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39" y="1514475"/>
            <a:ext cx="6482135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E16ED-AD0A-6CC0-1C09-7605F9F2BFF5}"/>
              </a:ext>
            </a:extLst>
          </p:cNvPr>
          <p:cNvSpPr txBox="1"/>
          <p:nvPr/>
        </p:nvSpPr>
        <p:spPr>
          <a:xfrm>
            <a:off x="383177" y="4223657"/>
            <a:ext cx="34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As </a:t>
            </a:r>
            <a:r>
              <a:rPr lang="es-MX" dirty="0" err="1">
                <a:solidFill>
                  <a:schemeClr val="bg1"/>
                </a:solidFill>
              </a:rPr>
              <a:t>you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help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know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jar</a:t>
            </a:r>
            <a:r>
              <a:rPr lang="es-MX" dirty="0">
                <a:solidFill>
                  <a:schemeClr val="bg1"/>
                </a:solidFill>
              </a:rPr>
              <a:t> file </a:t>
            </a:r>
            <a:r>
              <a:rPr lang="es-MX" dirty="0" err="1">
                <a:solidFill>
                  <a:schemeClr val="bg1"/>
                </a:solidFill>
              </a:rPr>
              <a:t>correct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version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00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03158-2DF6-9739-A5F8-F6B13F3F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41" y="478284"/>
            <a:ext cx="2276475" cy="302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9C750-D467-CAB7-1DB4-D0C1AA7E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1492898"/>
            <a:ext cx="7837715" cy="3852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B6C6E-C359-34D7-2AF2-D15A18A1F0F0}"/>
              </a:ext>
            </a:extLst>
          </p:cNvPr>
          <p:cNvSpPr txBox="1"/>
          <p:nvPr/>
        </p:nvSpPr>
        <p:spPr>
          <a:xfrm>
            <a:off x="287383" y="4049486"/>
            <a:ext cx="3315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 </a:t>
            </a:r>
            <a:r>
              <a:rPr lang="es-MX" dirty="0" err="1">
                <a:solidFill>
                  <a:schemeClr val="bg1"/>
                </a:solidFill>
              </a:rPr>
              <a:t>think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of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most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important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sections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here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find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all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Jenkins </a:t>
            </a:r>
            <a:r>
              <a:rPr lang="es-MX" dirty="0" err="1">
                <a:solidFill>
                  <a:schemeClr val="bg1"/>
                </a:solidFill>
              </a:rPr>
              <a:t>configurations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26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AE7B6-C66D-E5F8-F581-5710BDB0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65" y="478284"/>
            <a:ext cx="2095500" cy="3095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4252A-8BED-5384-6FFF-E1969F97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45" y="1415253"/>
            <a:ext cx="7948633" cy="3660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76C755-1D14-706B-CFD9-C18019D4365C}"/>
              </a:ext>
            </a:extLst>
          </p:cNvPr>
          <p:cNvSpPr txBox="1"/>
          <p:nvPr/>
        </p:nvSpPr>
        <p:spPr>
          <a:xfrm>
            <a:off x="457203" y="4136571"/>
            <a:ext cx="2774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Here,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configure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  <a:p>
            <a:r>
              <a:rPr lang="es-MX" dirty="0" err="1">
                <a:solidFill>
                  <a:schemeClr val="bg1"/>
                </a:solidFill>
              </a:rPr>
              <a:t>personalized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views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DB610-5F07-AC43-E28E-CCE64222EB91}"/>
              </a:ext>
            </a:extLst>
          </p:cNvPr>
          <p:cNvSpPr txBox="1"/>
          <p:nvPr/>
        </p:nvSpPr>
        <p:spPr>
          <a:xfrm>
            <a:off x="2523514" y="2564401"/>
            <a:ext cx="7144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dirty="0" err="1">
                <a:solidFill>
                  <a:schemeClr val="bg1"/>
                </a:solidFill>
              </a:rPr>
              <a:t>Building</a:t>
            </a:r>
            <a:r>
              <a:rPr lang="es-MX" sz="6600" dirty="0">
                <a:solidFill>
                  <a:schemeClr val="bg1"/>
                </a:solidFill>
              </a:rPr>
              <a:t> </a:t>
            </a:r>
            <a:r>
              <a:rPr lang="es-MX" sz="6600" dirty="0" err="1">
                <a:solidFill>
                  <a:schemeClr val="bg1"/>
                </a:solidFill>
              </a:rPr>
              <a:t>our</a:t>
            </a:r>
            <a:r>
              <a:rPr lang="es-MX" sz="6600" dirty="0">
                <a:solidFill>
                  <a:schemeClr val="bg1"/>
                </a:solidFill>
              </a:rPr>
              <a:t> </a:t>
            </a:r>
            <a:r>
              <a:rPr lang="es-MX" sz="6600" dirty="0" err="1">
                <a:solidFill>
                  <a:schemeClr val="bg1"/>
                </a:solidFill>
              </a:rPr>
              <a:t>first</a:t>
            </a:r>
            <a:r>
              <a:rPr lang="es-MX" sz="6600" dirty="0">
                <a:solidFill>
                  <a:schemeClr val="bg1"/>
                </a:solidFill>
              </a:rPr>
              <a:t> </a:t>
            </a:r>
            <a:r>
              <a:rPr lang="es-MX" sz="6600" dirty="0" err="1">
                <a:solidFill>
                  <a:schemeClr val="bg1"/>
                </a:solidFill>
              </a:rPr>
              <a:t>job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5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2F690-3334-E967-E407-8864E6F7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30" y="2417777"/>
            <a:ext cx="2457450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212374-6A60-797C-454E-2DFFCB7E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18" y="167333"/>
            <a:ext cx="5192364" cy="6212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4380C-08AD-98DB-D0DF-AE5A16B26219}"/>
              </a:ext>
            </a:extLst>
          </p:cNvPr>
          <p:cNvSpPr txBox="1"/>
          <p:nvPr/>
        </p:nvSpPr>
        <p:spPr>
          <a:xfrm>
            <a:off x="1019144" y="439526"/>
            <a:ext cx="49965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Open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next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Github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repository</a:t>
            </a:r>
            <a:r>
              <a:rPr lang="es-MX" dirty="0">
                <a:solidFill>
                  <a:schemeClr val="bg1"/>
                </a:solidFill>
              </a:rPr>
              <a:t>:</a:t>
            </a:r>
          </a:p>
          <a:p>
            <a:r>
              <a:rPr lang="es-MX" dirty="0">
                <a:solidFill>
                  <a:schemeClr val="bg1"/>
                </a:solidFill>
                <a:highlight>
                  <a:srgbClr val="808080"/>
                </a:highlight>
                <a:hlinkClick r:id="rId4"/>
              </a:rPr>
              <a:t>https://github.com/LeoPincle/jenkins_hands-on.git</a:t>
            </a:r>
            <a:endParaRPr lang="es-MX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s-MX" dirty="0">
                <a:solidFill>
                  <a:schemeClr val="bg1"/>
                </a:solidFill>
              </a:rPr>
              <a:t>2.  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Jenkins </a:t>
            </a:r>
            <a:r>
              <a:rPr lang="es-MX" dirty="0" err="1">
                <a:solidFill>
                  <a:schemeClr val="bg1"/>
                </a:solidFill>
              </a:rPr>
              <a:t>dashboard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“New </a:t>
            </a:r>
            <a:r>
              <a:rPr lang="es-MX" dirty="0" err="1">
                <a:solidFill>
                  <a:schemeClr val="bg1"/>
                </a:solidFill>
              </a:rPr>
              <a:t>Item</a:t>
            </a:r>
            <a:r>
              <a:rPr lang="es-MX" dirty="0">
                <a:solidFill>
                  <a:schemeClr val="bg1"/>
                </a:solidFill>
              </a:rPr>
              <a:t>”.</a:t>
            </a: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Assign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name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“Freestyle Project.</a:t>
            </a: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“Ok”.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9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FE19B-B638-7CA3-4A26-EF9101F7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1" y="2964366"/>
            <a:ext cx="3286125" cy="3676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8653-C275-0C76-76F6-D26F260B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399" y="196228"/>
            <a:ext cx="4792744" cy="6444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12E3B-79EF-32C0-970F-060A1AE7A329}"/>
              </a:ext>
            </a:extLst>
          </p:cNvPr>
          <p:cNvSpPr txBox="1"/>
          <p:nvPr/>
        </p:nvSpPr>
        <p:spPr>
          <a:xfrm>
            <a:off x="455521" y="409303"/>
            <a:ext cx="49312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6"/>
            </a:pP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Steps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section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 startAt="6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Add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step” and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“</a:t>
            </a:r>
            <a:r>
              <a:rPr lang="es-MX" dirty="0" err="1">
                <a:solidFill>
                  <a:schemeClr val="bg1"/>
                </a:solidFill>
              </a:rPr>
              <a:t>Execute</a:t>
            </a:r>
            <a:r>
              <a:rPr lang="es-MX" dirty="0">
                <a:solidFill>
                  <a:schemeClr val="bg1"/>
                </a:solidFill>
              </a:rPr>
              <a:t> Shell”.</a:t>
            </a:r>
          </a:p>
          <a:p>
            <a:r>
              <a:rPr lang="es-MX" dirty="0">
                <a:solidFill>
                  <a:schemeClr val="bg1"/>
                </a:solidFill>
              </a:rPr>
              <a:t>8.  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repository</a:t>
            </a:r>
            <a:r>
              <a:rPr lang="es-MX" dirty="0">
                <a:solidFill>
                  <a:schemeClr val="bg1"/>
                </a:solidFill>
              </a:rPr>
              <a:t>, open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01-First-Job.md file,</a:t>
            </a:r>
          </a:p>
          <a:p>
            <a:r>
              <a:rPr lang="es-MX" dirty="0" err="1">
                <a:solidFill>
                  <a:schemeClr val="bg1"/>
                </a:solidFill>
              </a:rPr>
              <a:t>copy</a:t>
            </a:r>
            <a:r>
              <a:rPr lang="es-MX" dirty="0">
                <a:solidFill>
                  <a:schemeClr val="bg1"/>
                </a:solidFill>
              </a:rPr>
              <a:t> and paste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content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textarea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“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”, and </a:t>
            </a:r>
            <a:r>
              <a:rPr lang="es-MX" dirty="0" err="1">
                <a:solidFill>
                  <a:schemeClr val="bg1"/>
                </a:solidFill>
              </a:rPr>
              <a:t>save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changes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3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4213DD-2368-82D7-CD2C-A1963C19B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27" y="499457"/>
            <a:ext cx="2919738" cy="747059"/>
          </a:xfrm>
        </p:spPr>
        <p:txBody>
          <a:bodyPr anchor="b">
            <a:noAutofit/>
          </a:bodyPr>
          <a:lstStyle/>
          <a:p>
            <a:pPr algn="l"/>
            <a:r>
              <a:rPr lang="es-MX" sz="3600" dirty="0" err="1">
                <a:solidFill>
                  <a:srgbClr val="FFFFFF"/>
                </a:solidFill>
              </a:rPr>
              <a:t>Prerequisites</a:t>
            </a:r>
            <a:r>
              <a:rPr lang="es-MX" sz="3600" dirty="0">
                <a:solidFill>
                  <a:srgbClr val="FFFFFF"/>
                </a:solidFill>
              </a:rPr>
              <a:t>: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Qué es GitHub y por qué es útil en la actualidad 💻 | HACK A BOSS">
            <a:extLst>
              <a:ext uri="{FF2B5EF4-FFF2-40B4-BE49-F238E27FC236}">
                <a16:creationId xmlns:a16="http://schemas.microsoft.com/office/drawing/2014/main" id="{BA8CA0E4-98F2-1BCB-B968-670B793A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85" y="591691"/>
            <a:ext cx="2865429" cy="19102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· GitHub">
            <a:extLst>
              <a:ext uri="{FF2B5EF4-FFF2-40B4-BE49-F238E27FC236}">
                <a16:creationId xmlns:a16="http://schemas.microsoft.com/office/drawing/2014/main" id="{3DB6CAF7-EC2E-2FFC-F132-7960DFD0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98" y="1752291"/>
            <a:ext cx="2667000" cy="2667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3755F-9C95-8255-48D4-ACF5395E50B0}"/>
              </a:ext>
            </a:extLst>
          </p:cNvPr>
          <p:cNvSpPr txBox="1"/>
          <p:nvPr/>
        </p:nvSpPr>
        <p:spPr>
          <a:xfrm>
            <a:off x="618309" y="1959429"/>
            <a:ext cx="21622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GitHub </a:t>
            </a:r>
            <a:r>
              <a:rPr lang="es-MX" dirty="0" err="1">
                <a:solidFill>
                  <a:schemeClr val="bg1"/>
                </a:solidFill>
              </a:rPr>
              <a:t>account</a:t>
            </a: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Docker </a:t>
            </a:r>
            <a:r>
              <a:rPr lang="es-MX" dirty="0" err="1">
                <a:solidFill>
                  <a:schemeClr val="bg1"/>
                </a:solidFill>
              </a:rPr>
              <a:t>instalation</a:t>
            </a:r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AWS </a:t>
            </a:r>
            <a:r>
              <a:rPr lang="es-MX" dirty="0" err="1">
                <a:solidFill>
                  <a:schemeClr val="bg1"/>
                </a:solidFill>
              </a:rPr>
              <a:t>account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9696A-242A-39E5-3ADA-1285A433E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57" y="3215223"/>
            <a:ext cx="46577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8817F-FA42-BCAA-2296-1EA8438B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0" y="2234799"/>
            <a:ext cx="4385697" cy="4026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090D6-A5FC-95E4-6174-D59747A3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77" y="2234799"/>
            <a:ext cx="3305175" cy="163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1FCA6-13A2-5747-452D-29FF4DC5E9E2}"/>
              </a:ext>
            </a:extLst>
          </p:cNvPr>
          <p:cNvSpPr txBox="1"/>
          <p:nvPr/>
        </p:nvSpPr>
        <p:spPr>
          <a:xfrm>
            <a:off x="2861748" y="792480"/>
            <a:ext cx="6362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Now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Job </a:t>
            </a:r>
            <a:r>
              <a:rPr lang="es-MX" dirty="0" err="1">
                <a:solidFill>
                  <a:schemeClr val="bg1"/>
                </a:solidFill>
              </a:rPr>
              <a:t>menu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options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 startAt="9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now</a:t>
            </a:r>
            <a:r>
              <a:rPr lang="es-MX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AutoNum type="arabicPeriod" startAt="9"/>
            </a:pPr>
            <a:r>
              <a:rPr lang="es-MX" dirty="0">
                <a:solidFill>
                  <a:schemeClr val="bg1"/>
                </a:solidFill>
              </a:rPr>
              <a:t>After </a:t>
            </a:r>
            <a:r>
              <a:rPr lang="es-MX" dirty="0" err="1">
                <a:solidFill>
                  <a:schemeClr val="bg1"/>
                </a:solidFill>
              </a:rPr>
              <a:t>that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result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History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section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 startAt="9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“#1”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2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5B2FE-DBBF-D0B9-3098-3E4847FC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2" y="2246698"/>
            <a:ext cx="5401001" cy="3116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A62751-75D2-6BFD-EC5F-1B588293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251" y="2246698"/>
            <a:ext cx="6044154" cy="2296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6903E-ACCC-7661-0201-B6C053F08C9B}"/>
              </a:ext>
            </a:extLst>
          </p:cNvPr>
          <p:cNvSpPr txBox="1"/>
          <p:nvPr/>
        </p:nvSpPr>
        <p:spPr>
          <a:xfrm>
            <a:off x="1045029" y="426720"/>
            <a:ext cx="4318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12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Console</a:t>
            </a:r>
            <a:r>
              <a:rPr lang="es-MX" dirty="0">
                <a:solidFill>
                  <a:schemeClr val="bg1"/>
                </a:solidFill>
              </a:rPr>
              <a:t> Output”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Here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result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of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execution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4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DB610-5F07-AC43-E28E-CCE64222EB91}"/>
              </a:ext>
            </a:extLst>
          </p:cNvPr>
          <p:cNvSpPr txBox="1"/>
          <p:nvPr/>
        </p:nvSpPr>
        <p:spPr>
          <a:xfrm>
            <a:off x="2834599" y="2573827"/>
            <a:ext cx="6355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dirty="0" err="1">
                <a:solidFill>
                  <a:schemeClr val="bg1"/>
                </a:solidFill>
              </a:rPr>
              <a:t>Using</a:t>
            </a:r>
            <a:r>
              <a:rPr lang="es-MX" sz="6600" dirty="0">
                <a:solidFill>
                  <a:schemeClr val="bg1"/>
                </a:solidFill>
              </a:rPr>
              <a:t> Shell scripts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3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836BC-5C61-DE1C-88D0-42B5CB63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04" y="1569439"/>
            <a:ext cx="6012829" cy="3060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722A0-AA43-8E6A-6750-AF7D64AFDF4C}"/>
              </a:ext>
            </a:extLst>
          </p:cNvPr>
          <p:cNvSpPr txBox="1"/>
          <p:nvPr/>
        </p:nvSpPr>
        <p:spPr>
          <a:xfrm>
            <a:off x="456945" y="415471"/>
            <a:ext cx="10042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1.   Open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job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configuration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r>
              <a:rPr lang="es-MX" dirty="0">
                <a:solidFill>
                  <a:schemeClr val="bg1"/>
                </a:solidFill>
              </a:rPr>
              <a:t>2.   </a:t>
            </a:r>
            <a:r>
              <a:rPr lang="es-MX" dirty="0" err="1">
                <a:solidFill>
                  <a:schemeClr val="bg1"/>
                </a:solidFill>
              </a:rPr>
              <a:t>Copy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02-First-Job-Script.md </a:t>
            </a:r>
            <a:r>
              <a:rPr lang="es-MX" dirty="0" err="1">
                <a:solidFill>
                  <a:schemeClr val="bg1"/>
                </a:solidFill>
              </a:rPr>
              <a:t>content</a:t>
            </a:r>
            <a:r>
              <a:rPr lang="es-MX" dirty="0">
                <a:solidFill>
                  <a:schemeClr val="bg1"/>
                </a:solidFill>
              </a:rPr>
              <a:t> and paste </a:t>
            </a:r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section</a:t>
            </a:r>
            <a:r>
              <a:rPr lang="es-MX" dirty="0">
                <a:solidFill>
                  <a:schemeClr val="bg1"/>
                </a:solidFill>
              </a:rPr>
              <a:t>, and sabe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changes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58DA8-FD4B-A7DC-F02B-AFD28E4F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43" y="1569439"/>
            <a:ext cx="3276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8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31F82-299F-B2CC-3605-699E4BF9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2" y="2182125"/>
            <a:ext cx="3324225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0353F-C38F-F67D-2446-C3C2D7036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09" y="1741685"/>
            <a:ext cx="6181725" cy="3228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21C42-5988-EECE-630D-258D8ABCD6B9}"/>
              </a:ext>
            </a:extLst>
          </p:cNvPr>
          <p:cNvSpPr txBox="1"/>
          <p:nvPr/>
        </p:nvSpPr>
        <p:spPr>
          <a:xfrm>
            <a:off x="1193529" y="418011"/>
            <a:ext cx="8305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now</a:t>
            </a:r>
            <a:r>
              <a:rPr lang="es-MX" dirty="0">
                <a:solidFill>
                  <a:schemeClr val="bg1"/>
                </a:solidFill>
              </a:rPr>
              <a:t>”, after </a:t>
            </a:r>
            <a:r>
              <a:rPr lang="es-MX" dirty="0" err="1">
                <a:solidFill>
                  <a:schemeClr val="bg1"/>
                </a:solidFill>
              </a:rPr>
              <a:t>that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a new </a:t>
            </a:r>
            <a:r>
              <a:rPr lang="es-MX" dirty="0" err="1">
                <a:solidFill>
                  <a:schemeClr val="bg1"/>
                </a:solidFill>
              </a:rPr>
              <a:t>row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History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section</a:t>
            </a:r>
            <a:endParaRPr lang="es-MX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“#2” and </a:t>
            </a: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Console</a:t>
            </a:r>
            <a:r>
              <a:rPr lang="es-MX" dirty="0">
                <a:solidFill>
                  <a:schemeClr val="bg1"/>
                </a:solidFill>
              </a:rPr>
              <a:t> output” </a:t>
            </a:r>
            <a:r>
              <a:rPr lang="es-MX" dirty="0" err="1">
                <a:solidFill>
                  <a:schemeClr val="bg1"/>
                </a:solidFill>
              </a:rPr>
              <a:t>option</a:t>
            </a:r>
            <a:endParaRPr lang="es-MX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As </a:t>
            </a:r>
            <a:r>
              <a:rPr lang="es-MX" dirty="0" err="1">
                <a:solidFill>
                  <a:schemeClr val="bg1"/>
                </a:solidFill>
              </a:rPr>
              <a:t>you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result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of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functions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execution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DB610-5F07-AC43-E28E-CCE64222EB91}"/>
              </a:ext>
            </a:extLst>
          </p:cNvPr>
          <p:cNvSpPr txBox="1"/>
          <p:nvPr/>
        </p:nvSpPr>
        <p:spPr>
          <a:xfrm>
            <a:off x="2312084" y="2565118"/>
            <a:ext cx="72822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600" dirty="0" err="1">
                <a:solidFill>
                  <a:schemeClr val="bg1"/>
                </a:solidFill>
              </a:rPr>
              <a:t>Using</a:t>
            </a:r>
            <a:r>
              <a:rPr lang="es-MX" sz="6600" dirty="0">
                <a:solidFill>
                  <a:schemeClr val="bg1"/>
                </a:solidFill>
              </a:rPr>
              <a:t> Shell file script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69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D92F3-7C9C-98A4-2927-7B02EB8E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274" y="1569138"/>
            <a:ext cx="3057525" cy="2181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6C442-DD31-7C10-567C-82345A69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81" y="215173"/>
            <a:ext cx="3857625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9E109-2ECE-5E06-56E0-2882E76CE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981" y="4003788"/>
            <a:ext cx="33147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724AD-1912-944D-9E1E-F7B5A3E80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481" y="3998375"/>
            <a:ext cx="3869545" cy="2675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E5D9E-E99C-6523-F258-21366D9F2F50}"/>
              </a:ext>
            </a:extLst>
          </p:cNvPr>
          <p:cNvSpPr txBox="1"/>
          <p:nvPr/>
        </p:nvSpPr>
        <p:spPr>
          <a:xfrm>
            <a:off x="147747" y="89135"/>
            <a:ext cx="71594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file 03-First-Job-file.md,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here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commands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use.</a:t>
            </a:r>
          </a:p>
          <a:p>
            <a:pPr marL="342900" indent="-342900">
              <a:buAutoNum type="arabicPeriod" startAt="2"/>
            </a:pPr>
            <a:r>
              <a:rPr lang="es-MX" dirty="0">
                <a:solidFill>
                  <a:schemeClr val="bg1"/>
                </a:solidFill>
              </a:rPr>
              <a:t>Open a terminal, </a:t>
            </a:r>
            <a:r>
              <a:rPr lang="es-MX" dirty="0" err="1">
                <a:solidFill>
                  <a:schemeClr val="bg1"/>
                </a:solidFill>
              </a:rPr>
              <a:t>execute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: 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</a:t>
            </a:r>
            <a:r>
              <a:rPr lang="es-MX" dirty="0">
                <a:solidFill>
                  <a:schemeClr val="bg1"/>
                </a:solidFill>
              </a:rPr>
              <a:t> –ti </a:t>
            </a:r>
            <a:r>
              <a:rPr lang="es-MX" dirty="0" err="1">
                <a:solidFill>
                  <a:schemeClr val="bg1"/>
                </a:solidFill>
              </a:rPr>
              <a:t>jenkins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bash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This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 Will </a:t>
            </a:r>
            <a:r>
              <a:rPr lang="es-MX" dirty="0" err="1">
                <a:solidFill>
                  <a:schemeClr val="bg1"/>
                </a:solidFill>
              </a:rPr>
              <a:t>help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get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into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Jenkins server.</a:t>
            </a: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/</a:t>
            </a:r>
            <a:r>
              <a:rPr lang="es-MX" dirty="0" err="1">
                <a:solidFill>
                  <a:schemeClr val="bg1"/>
                </a:solidFill>
              </a:rPr>
              <a:t>tmp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path</a:t>
            </a:r>
            <a:r>
              <a:rPr lang="es-MX" dirty="0">
                <a:solidFill>
                  <a:schemeClr val="bg1"/>
                </a:solidFill>
              </a:rPr>
              <a:t> ( cd /</a:t>
            </a:r>
            <a:r>
              <a:rPr lang="es-MX" dirty="0" err="1">
                <a:solidFill>
                  <a:schemeClr val="bg1"/>
                </a:solidFill>
              </a:rPr>
              <a:t>tmp</a:t>
            </a:r>
            <a:r>
              <a:rPr lang="es-MX" dirty="0">
                <a:solidFill>
                  <a:schemeClr val="bg1"/>
                </a:solidFill>
              </a:rPr>
              <a:t>),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are </a:t>
            </a:r>
            <a:r>
              <a:rPr lang="es-MX" dirty="0" err="1">
                <a:solidFill>
                  <a:schemeClr val="bg1"/>
                </a:solidFill>
              </a:rPr>
              <a:t>going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myscript.sh file,</a:t>
            </a:r>
          </a:p>
          <a:p>
            <a:r>
              <a:rPr lang="es-MX" dirty="0" err="1">
                <a:solidFill>
                  <a:schemeClr val="bg1"/>
                </a:solidFill>
              </a:rPr>
              <a:t>write</a:t>
            </a:r>
            <a:r>
              <a:rPr lang="es-MX" dirty="0">
                <a:solidFill>
                  <a:schemeClr val="bg1"/>
                </a:solidFill>
              </a:rPr>
              <a:t> nano myscript.sh and </a:t>
            </a:r>
            <a:r>
              <a:rPr lang="es-MX" dirty="0" err="1">
                <a:solidFill>
                  <a:schemeClr val="bg1"/>
                </a:solidFill>
              </a:rPr>
              <a:t>press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enter</a:t>
            </a:r>
            <a:r>
              <a:rPr lang="es-MX" dirty="0">
                <a:solidFill>
                  <a:schemeClr val="bg1"/>
                </a:solidFill>
              </a:rPr>
              <a:t>.   </a:t>
            </a:r>
          </a:p>
          <a:p>
            <a:r>
              <a:rPr lang="es-MX" dirty="0">
                <a:solidFill>
                  <a:schemeClr val="bg1"/>
                </a:solidFill>
              </a:rPr>
              <a:t>4.  </a:t>
            </a:r>
            <a:r>
              <a:rPr lang="es-MX" dirty="0" err="1">
                <a:solidFill>
                  <a:schemeClr val="bg1"/>
                </a:solidFill>
              </a:rPr>
              <a:t>Copy</a:t>
            </a:r>
            <a:r>
              <a:rPr lang="es-MX" dirty="0">
                <a:solidFill>
                  <a:schemeClr val="bg1"/>
                </a:solidFill>
              </a:rPr>
              <a:t> and paste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02-First-Job-Script.md </a:t>
            </a:r>
            <a:r>
              <a:rPr lang="es-MX" dirty="0" err="1">
                <a:solidFill>
                  <a:schemeClr val="bg1"/>
                </a:solidFill>
              </a:rPr>
              <a:t>content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press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Ctrl+x</a:t>
            </a:r>
            <a:r>
              <a:rPr lang="es-MX" dirty="0">
                <a:solidFill>
                  <a:schemeClr val="bg1"/>
                </a:solidFill>
              </a:rPr>
              <a:t>” and </a:t>
            </a:r>
          </a:p>
          <a:p>
            <a:r>
              <a:rPr lang="es-MX" dirty="0" err="1">
                <a:solidFill>
                  <a:schemeClr val="bg1"/>
                </a:solidFill>
              </a:rPr>
              <a:t>confirm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changes</a:t>
            </a:r>
            <a:r>
              <a:rPr lang="es-MX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 startAt="5"/>
            </a:pP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give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execution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persmission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file </a:t>
            </a:r>
            <a:r>
              <a:rPr lang="es-MX" dirty="0" err="1">
                <a:solidFill>
                  <a:schemeClr val="bg1"/>
                </a:solidFill>
              </a:rPr>
              <a:t>with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:</a:t>
            </a:r>
          </a:p>
          <a:p>
            <a:r>
              <a:rPr lang="es-MX" dirty="0" err="1">
                <a:solidFill>
                  <a:schemeClr val="bg1"/>
                </a:solidFill>
              </a:rPr>
              <a:t>chmod</a:t>
            </a:r>
            <a:r>
              <a:rPr lang="es-MX" dirty="0">
                <a:solidFill>
                  <a:schemeClr val="bg1"/>
                </a:solidFill>
              </a:rPr>
              <a:t> +x myscript.sh</a:t>
            </a:r>
          </a:p>
          <a:p>
            <a:r>
              <a:rPr lang="es-MX" dirty="0">
                <a:solidFill>
                  <a:schemeClr val="bg1"/>
                </a:solidFill>
              </a:rPr>
              <a:t>6.  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validate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script </a:t>
            </a:r>
            <a:r>
              <a:rPr lang="es-MX" dirty="0" err="1">
                <a:solidFill>
                  <a:schemeClr val="bg1"/>
                </a:solidFill>
              </a:rPr>
              <a:t>execution</a:t>
            </a:r>
            <a:r>
              <a:rPr lang="es-MX" dirty="0">
                <a:solidFill>
                  <a:schemeClr val="bg1"/>
                </a:solidFill>
              </a:rPr>
              <a:t>: ./myscript.sh</a:t>
            </a:r>
          </a:p>
          <a:p>
            <a:r>
              <a:rPr lang="es-MX" dirty="0">
                <a:solidFill>
                  <a:schemeClr val="bg1"/>
                </a:solidFill>
              </a:rPr>
              <a:t>7. In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job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configuration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by</a:t>
            </a:r>
            <a:r>
              <a:rPr lang="es-MX" dirty="0">
                <a:solidFill>
                  <a:schemeClr val="bg1"/>
                </a:solidFill>
              </a:rPr>
              <a:t>:</a:t>
            </a:r>
          </a:p>
          <a:p>
            <a:r>
              <a:rPr lang="es-MX" dirty="0">
                <a:solidFill>
                  <a:schemeClr val="bg1"/>
                </a:solidFill>
              </a:rPr>
              <a:t>/tmp/myscript.sh </a:t>
            </a:r>
          </a:p>
          <a:p>
            <a:r>
              <a:rPr lang="es-MX" dirty="0">
                <a:solidFill>
                  <a:schemeClr val="bg1"/>
                </a:solidFill>
              </a:rPr>
              <a:t>8.   </a:t>
            </a:r>
            <a:r>
              <a:rPr lang="es-MX" dirty="0" err="1">
                <a:solidFill>
                  <a:schemeClr val="bg1"/>
                </a:solidFill>
              </a:rPr>
              <a:t>Save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changes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269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6A01F-B48C-84A8-55A2-F3792715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24" y="1521285"/>
            <a:ext cx="3286125" cy="2466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2B5DC-D0F0-EB1B-9476-A18FE4BA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67" y="1887577"/>
            <a:ext cx="5495925" cy="2771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77AE1-D279-3E83-2E31-F06EF7602F9E}"/>
              </a:ext>
            </a:extLst>
          </p:cNvPr>
          <p:cNvSpPr txBox="1"/>
          <p:nvPr/>
        </p:nvSpPr>
        <p:spPr>
          <a:xfrm>
            <a:off x="1254034" y="383177"/>
            <a:ext cx="566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8.  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Build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now</a:t>
            </a:r>
            <a:r>
              <a:rPr lang="es-MX" dirty="0">
                <a:solidFill>
                  <a:schemeClr val="bg1"/>
                </a:solidFill>
              </a:rPr>
              <a:t>”</a:t>
            </a:r>
          </a:p>
          <a:p>
            <a:r>
              <a:rPr lang="es-MX" dirty="0">
                <a:solidFill>
                  <a:schemeClr val="bg1"/>
                </a:solidFill>
              </a:rPr>
              <a:t>9.   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validate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execution</a:t>
            </a:r>
            <a:r>
              <a:rPr lang="es-MX" dirty="0">
                <a:solidFill>
                  <a:schemeClr val="bg1"/>
                </a:solidFill>
              </a:rPr>
              <a:t>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Console</a:t>
            </a:r>
            <a:r>
              <a:rPr lang="es-MX" dirty="0">
                <a:solidFill>
                  <a:schemeClr val="bg1"/>
                </a:solidFill>
              </a:rPr>
              <a:t> output”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DB610-5F07-AC43-E28E-CCE64222EB91}"/>
              </a:ext>
            </a:extLst>
          </p:cNvPr>
          <p:cNvSpPr txBox="1"/>
          <p:nvPr/>
        </p:nvSpPr>
        <p:spPr>
          <a:xfrm>
            <a:off x="2454874" y="1990352"/>
            <a:ext cx="72822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6600" dirty="0" err="1">
                <a:solidFill>
                  <a:schemeClr val="bg1"/>
                </a:solidFill>
              </a:rPr>
              <a:t>Using</a:t>
            </a:r>
            <a:r>
              <a:rPr lang="es-MX" sz="6600" dirty="0">
                <a:solidFill>
                  <a:schemeClr val="bg1"/>
                </a:solidFill>
              </a:rPr>
              <a:t> Shell file script</a:t>
            </a:r>
          </a:p>
          <a:p>
            <a:pPr algn="ctr"/>
            <a:r>
              <a:rPr lang="es-MX" sz="6600" dirty="0" err="1">
                <a:solidFill>
                  <a:schemeClr val="bg1"/>
                </a:solidFill>
              </a:rPr>
              <a:t>with</a:t>
            </a:r>
            <a:r>
              <a:rPr lang="es-MX" sz="6600" dirty="0">
                <a:solidFill>
                  <a:schemeClr val="bg1"/>
                </a:solidFill>
              </a:rPr>
              <a:t> variables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74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A1208-771C-DC1E-999C-6233385D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01" y="526671"/>
            <a:ext cx="2876550" cy="197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A84D5-896D-CC43-6F6B-67C1C28B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9" y="1406412"/>
            <a:ext cx="441960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CB889-125A-45C1-349E-CDE887352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64" y="3006117"/>
            <a:ext cx="4286250" cy="30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546B25-F9A1-14CD-7EB2-43ED314B6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328" y="2996592"/>
            <a:ext cx="5257800" cy="3105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F9B893-0AD4-A071-CB21-5A944CED80B5}"/>
              </a:ext>
            </a:extLst>
          </p:cNvPr>
          <p:cNvSpPr txBox="1"/>
          <p:nvPr/>
        </p:nvSpPr>
        <p:spPr>
          <a:xfrm>
            <a:off x="679269" y="487680"/>
            <a:ext cx="411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If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necessary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can use variables in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Scripts,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have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here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example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4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4213DD-2368-82D7-CD2C-A1963C19B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27" y="499457"/>
            <a:ext cx="2919738" cy="747059"/>
          </a:xfrm>
        </p:spPr>
        <p:txBody>
          <a:bodyPr anchor="b">
            <a:noAutofit/>
          </a:bodyPr>
          <a:lstStyle/>
          <a:p>
            <a:pPr algn="l"/>
            <a:r>
              <a:rPr lang="es-MX" sz="3600" dirty="0" err="1">
                <a:solidFill>
                  <a:srgbClr val="FFFFFF"/>
                </a:solidFill>
              </a:rPr>
              <a:t>Preparing</a:t>
            </a:r>
            <a:r>
              <a:rPr lang="es-MX" sz="3600" dirty="0">
                <a:solidFill>
                  <a:srgbClr val="FFFFFF"/>
                </a:solidFill>
              </a:rPr>
              <a:t> </a:t>
            </a:r>
            <a:r>
              <a:rPr lang="es-MX" sz="3600" dirty="0" err="1">
                <a:solidFill>
                  <a:srgbClr val="FFFFFF"/>
                </a:solidFill>
              </a:rPr>
              <a:t>the</a:t>
            </a:r>
            <a:r>
              <a:rPr lang="es-MX" sz="3600" dirty="0">
                <a:solidFill>
                  <a:srgbClr val="FFFFFF"/>
                </a:solidFill>
              </a:rPr>
              <a:t> </a:t>
            </a:r>
            <a:r>
              <a:rPr lang="es-MX" sz="3600" dirty="0" err="1">
                <a:solidFill>
                  <a:srgbClr val="FFFFFF"/>
                </a:solidFill>
              </a:rPr>
              <a:t>environment</a:t>
            </a:r>
            <a:r>
              <a:rPr lang="es-MX" sz="3600" dirty="0">
                <a:solidFill>
                  <a:srgbClr val="FFFFFF"/>
                </a:solidFill>
              </a:rPr>
              <a:t>: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E7B4A4-177F-3456-13CB-86E3520B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80" y="478712"/>
            <a:ext cx="7225748" cy="2510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66A15-F557-9E55-1B37-EBC196D629EB}"/>
              </a:ext>
            </a:extLst>
          </p:cNvPr>
          <p:cNvSpPr txBox="1"/>
          <p:nvPr/>
        </p:nvSpPr>
        <p:spPr>
          <a:xfrm>
            <a:off x="196927" y="1630385"/>
            <a:ext cx="3794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a folder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save</a:t>
            </a:r>
            <a:r>
              <a:rPr lang="es-MX" dirty="0">
                <a:solidFill>
                  <a:schemeClr val="bg1"/>
                </a:solidFill>
              </a:rPr>
              <a:t> Jenkins </a:t>
            </a:r>
          </a:p>
          <a:p>
            <a:r>
              <a:rPr lang="es-MX" dirty="0" err="1">
                <a:solidFill>
                  <a:schemeClr val="bg1"/>
                </a:solidFill>
              </a:rPr>
              <a:t>configuration</a:t>
            </a:r>
            <a:r>
              <a:rPr lang="es-MX" dirty="0">
                <a:solidFill>
                  <a:schemeClr val="bg1"/>
                </a:solidFill>
              </a:rPr>
              <a:t> (in </a:t>
            </a:r>
            <a:r>
              <a:rPr lang="es-MX" dirty="0" err="1">
                <a:solidFill>
                  <a:schemeClr val="bg1"/>
                </a:solidFill>
              </a:rPr>
              <a:t>my</a:t>
            </a:r>
            <a:r>
              <a:rPr lang="es-MX" dirty="0">
                <a:solidFill>
                  <a:schemeClr val="bg1"/>
                </a:solidFill>
              </a:rPr>
              <a:t> case I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name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it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>
                <a:solidFill>
                  <a:schemeClr val="bg1"/>
                </a:solidFill>
              </a:rPr>
              <a:t>jenkins_course</a:t>
            </a:r>
            <a:r>
              <a:rPr lang="es-MX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In other folder, create the next file:</a:t>
            </a:r>
          </a:p>
          <a:p>
            <a:r>
              <a:rPr lang="en-US" dirty="0">
                <a:solidFill>
                  <a:schemeClr val="bg1"/>
                </a:solidFill>
              </a:rPr>
              <a:t>docker-</a:t>
            </a:r>
            <a:r>
              <a:rPr lang="en-US" dirty="0" err="1">
                <a:solidFill>
                  <a:schemeClr val="bg1"/>
                </a:solidFill>
              </a:rPr>
              <a:t>compose.yaml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AF2040-B951-2F8F-C9FE-BD8E4DDF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54" y="3218190"/>
            <a:ext cx="4764580" cy="34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9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9DB610-5F07-AC43-E28E-CCE64222EB91}"/>
              </a:ext>
            </a:extLst>
          </p:cNvPr>
          <p:cNvSpPr txBox="1"/>
          <p:nvPr/>
        </p:nvSpPr>
        <p:spPr>
          <a:xfrm>
            <a:off x="2913837" y="2201169"/>
            <a:ext cx="396230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6600" dirty="0" err="1">
                <a:solidFill>
                  <a:schemeClr val="bg1"/>
                </a:solidFill>
              </a:rPr>
              <a:t>Second</a:t>
            </a:r>
            <a:r>
              <a:rPr lang="es-MX" sz="6600" dirty="0">
                <a:solidFill>
                  <a:schemeClr val="bg1"/>
                </a:solidFill>
              </a:rPr>
              <a:t> </a:t>
            </a:r>
            <a:r>
              <a:rPr lang="es-MX" sz="6600" dirty="0" err="1">
                <a:solidFill>
                  <a:schemeClr val="bg1"/>
                </a:solidFill>
              </a:rPr>
              <a:t>job</a:t>
            </a:r>
            <a:endParaRPr lang="es-MX" sz="6600" dirty="0">
              <a:solidFill>
                <a:schemeClr val="bg1"/>
              </a:solidFill>
            </a:endParaRPr>
          </a:p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05556-0892-31CD-3BD6-6EE907F445E3}"/>
              </a:ext>
            </a:extLst>
          </p:cNvPr>
          <p:cNvSpPr txBox="1"/>
          <p:nvPr/>
        </p:nvSpPr>
        <p:spPr>
          <a:xfrm>
            <a:off x="2838994" y="4001662"/>
            <a:ext cx="909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Web </a:t>
            </a:r>
            <a:r>
              <a:rPr lang="es-MX" sz="3600" dirty="0" err="1">
                <a:solidFill>
                  <a:schemeClr val="bg1"/>
                </a:solidFill>
              </a:rPr>
              <a:t>application</a:t>
            </a:r>
            <a:r>
              <a:rPr lang="es-MX" sz="3600" dirty="0">
                <a:solidFill>
                  <a:schemeClr val="bg1"/>
                </a:solidFill>
              </a:rPr>
              <a:t> </a:t>
            </a:r>
            <a:r>
              <a:rPr lang="es-MX" sz="3600" dirty="0" err="1">
                <a:solidFill>
                  <a:schemeClr val="bg1"/>
                </a:solidFill>
              </a:rPr>
              <a:t>with</a:t>
            </a:r>
            <a:r>
              <a:rPr lang="es-MX" sz="3600" dirty="0">
                <a:solidFill>
                  <a:schemeClr val="bg1"/>
                </a:solidFill>
              </a:rPr>
              <a:t> </a:t>
            </a:r>
            <a:r>
              <a:rPr lang="es-MX" sz="3600" dirty="0" err="1">
                <a:solidFill>
                  <a:schemeClr val="bg1"/>
                </a:solidFill>
              </a:rPr>
              <a:t>terraform</a:t>
            </a:r>
            <a:r>
              <a:rPr lang="es-MX" sz="3600" dirty="0">
                <a:solidFill>
                  <a:schemeClr val="bg1"/>
                </a:solidFill>
              </a:rPr>
              <a:t> </a:t>
            </a:r>
            <a:r>
              <a:rPr lang="es-MX" sz="3600" dirty="0" err="1">
                <a:solidFill>
                  <a:schemeClr val="bg1"/>
                </a:solidFill>
              </a:rPr>
              <a:t>infraestructure</a:t>
            </a:r>
            <a:r>
              <a:rPr lang="es-MX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7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D2905-A11B-E5A7-27DF-D6A51DD9111E}"/>
              </a:ext>
            </a:extLst>
          </p:cNvPr>
          <p:cNvSpPr txBox="1"/>
          <p:nvPr/>
        </p:nvSpPr>
        <p:spPr>
          <a:xfrm>
            <a:off x="583364" y="1118131"/>
            <a:ext cx="962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Clone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next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repository</a:t>
            </a:r>
            <a:r>
              <a:rPr lang="es-MX" dirty="0">
                <a:solidFill>
                  <a:schemeClr val="bg1"/>
                </a:solidFill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https://github.com/LeoPincle/terraform-jenkins-CI-Public/tree/master</a:t>
            </a:r>
            <a:endParaRPr lang="en-US" sz="18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Change </a:t>
            </a:r>
            <a:r>
              <a:rPr lang="es-MX" dirty="0" err="1">
                <a:solidFill>
                  <a:schemeClr val="bg1"/>
                </a:solidFill>
              </a:rPr>
              <a:t>its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visibility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configuration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private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CEB48-396F-D24F-4010-5819D46342E9}"/>
              </a:ext>
            </a:extLst>
          </p:cNvPr>
          <p:cNvSpPr txBox="1"/>
          <p:nvPr/>
        </p:nvSpPr>
        <p:spPr>
          <a:xfrm>
            <a:off x="446849" y="201151"/>
            <a:ext cx="11266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We</a:t>
            </a:r>
            <a:r>
              <a:rPr lang="es-MX" sz="2000" dirty="0">
                <a:solidFill>
                  <a:schemeClr val="bg1"/>
                </a:solidFill>
              </a:rPr>
              <a:t> are </a:t>
            </a:r>
            <a:r>
              <a:rPr lang="es-MX" sz="2000" dirty="0" err="1">
                <a:solidFill>
                  <a:schemeClr val="bg1"/>
                </a:solidFill>
              </a:rPr>
              <a:t>going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to</a:t>
            </a:r>
            <a:r>
              <a:rPr lang="es-MX" sz="2000" dirty="0">
                <a:solidFill>
                  <a:schemeClr val="bg1"/>
                </a:solidFill>
              </a:rPr>
              <a:t> configure a new Jenkins </a:t>
            </a:r>
            <a:r>
              <a:rPr lang="es-MX" sz="2000" dirty="0" err="1">
                <a:solidFill>
                  <a:schemeClr val="bg1"/>
                </a:solidFill>
              </a:rPr>
              <a:t>job</a:t>
            </a:r>
            <a:r>
              <a:rPr lang="es-MX" sz="2000" dirty="0">
                <a:solidFill>
                  <a:schemeClr val="bg1"/>
                </a:solidFill>
              </a:rPr>
              <a:t>, </a:t>
            </a:r>
            <a:r>
              <a:rPr lang="es-MX" sz="2000" dirty="0" err="1">
                <a:solidFill>
                  <a:schemeClr val="bg1"/>
                </a:solidFill>
              </a:rPr>
              <a:t>this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job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will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help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us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to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create</a:t>
            </a:r>
            <a:r>
              <a:rPr lang="es-MX" sz="2000" dirty="0">
                <a:solidFill>
                  <a:schemeClr val="bg1"/>
                </a:solidFill>
              </a:rPr>
              <a:t> a </a:t>
            </a:r>
            <a:r>
              <a:rPr lang="es-MX" sz="2000" dirty="0" err="1">
                <a:solidFill>
                  <a:schemeClr val="bg1"/>
                </a:solidFill>
              </a:rPr>
              <a:t>fake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website</a:t>
            </a:r>
            <a:r>
              <a:rPr lang="es-MX" sz="2000" dirty="0">
                <a:solidFill>
                  <a:schemeClr val="bg1"/>
                </a:solidFill>
              </a:rPr>
              <a:t>, </a:t>
            </a:r>
            <a:r>
              <a:rPr lang="es-MX" sz="2000" dirty="0" err="1">
                <a:solidFill>
                  <a:schemeClr val="bg1"/>
                </a:solidFill>
              </a:rPr>
              <a:t>its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infrastructure</a:t>
            </a:r>
            <a:endParaRPr lang="es-MX" sz="2000" dirty="0">
              <a:solidFill>
                <a:schemeClr val="bg1"/>
              </a:solidFill>
            </a:endParaRPr>
          </a:p>
          <a:p>
            <a:r>
              <a:rPr lang="es-MX" sz="2000" dirty="0" err="1">
                <a:solidFill>
                  <a:schemeClr val="bg1"/>
                </a:solidFill>
              </a:rPr>
              <a:t>will</a:t>
            </a:r>
            <a:r>
              <a:rPr lang="es-MX" sz="2000" dirty="0">
                <a:solidFill>
                  <a:schemeClr val="bg1"/>
                </a:solidFill>
              </a:rPr>
              <a:t> be </a:t>
            </a:r>
            <a:r>
              <a:rPr lang="es-MX" sz="2000" dirty="0" err="1">
                <a:solidFill>
                  <a:schemeClr val="bg1"/>
                </a:solidFill>
              </a:rPr>
              <a:t>created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on</a:t>
            </a:r>
            <a:r>
              <a:rPr lang="es-MX" sz="2000" dirty="0">
                <a:solidFill>
                  <a:schemeClr val="bg1"/>
                </a:solidFill>
              </a:rPr>
              <a:t> AWS </a:t>
            </a:r>
            <a:r>
              <a:rPr lang="es-MX" sz="2000" dirty="0" err="1">
                <a:solidFill>
                  <a:schemeClr val="bg1"/>
                </a:solidFill>
              </a:rPr>
              <a:t>through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terraform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code</a:t>
            </a:r>
            <a:r>
              <a:rPr lang="es-MX" sz="2000" dirty="0">
                <a:solidFill>
                  <a:schemeClr val="bg1"/>
                </a:solidFill>
              </a:rPr>
              <a:t>. </a:t>
            </a:r>
            <a:r>
              <a:rPr lang="es-MX" sz="2000" dirty="0" err="1">
                <a:solidFill>
                  <a:schemeClr val="bg1"/>
                </a:solidFill>
              </a:rPr>
              <a:t>We</a:t>
            </a:r>
            <a:r>
              <a:rPr lang="es-MX" sz="2000" dirty="0">
                <a:solidFill>
                  <a:schemeClr val="bg1"/>
                </a:solidFill>
              </a:rPr>
              <a:t> are </a:t>
            </a:r>
            <a:r>
              <a:rPr lang="es-MX" sz="2000" dirty="0" err="1">
                <a:solidFill>
                  <a:schemeClr val="bg1"/>
                </a:solidFill>
              </a:rPr>
              <a:t>going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to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work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with</a:t>
            </a:r>
            <a:r>
              <a:rPr lang="es-MX" sz="2000" dirty="0">
                <a:solidFill>
                  <a:schemeClr val="bg1"/>
                </a:solidFill>
              </a:rPr>
              <a:t> a </a:t>
            </a:r>
            <a:r>
              <a:rPr lang="es-MX" sz="2000" dirty="0" err="1">
                <a:solidFill>
                  <a:schemeClr val="bg1"/>
                </a:solidFill>
              </a:rPr>
              <a:t>private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repository</a:t>
            </a:r>
            <a:r>
              <a:rPr lang="es-MX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29CC-6345-D23B-05B2-FC23F4D5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1" y="1791784"/>
            <a:ext cx="5346376" cy="2991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D7A32-AD72-1FCB-0E52-A78C5EC87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91784"/>
            <a:ext cx="5078437" cy="2991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C8B37-E983-89D6-1D2E-D5DB3455C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875" y="5054419"/>
            <a:ext cx="4981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8088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some</a:t>
            </a:r>
            <a:r>
              <a:rPr lang="es-MX" dirty="0">
                <a:solidFill>
                  <a:schemeClr val="bg1"/>
                </a:solidFill>
              </a:rPr>
              <a:t> AWS </a:t>
            </a:r>
            <a:r>
              <a:rPr lang="es-MX" dirty="0" err="1">
                <a:solidFill>
                  <a:schemeClr val="bg1"/>
                </a:solidFill>
              </a:rPr>
              <a:t>services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with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S3 </a:t>
            </a:r>
            <a:r>
              <a:rPr lang="es-MX" dirty="0" err="1">
                <a:solidFill>
                  <a:schemeClr val="bg1"/>
                </a:solidFill>
              </a:rPr>
              <a:t>backend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bucket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AutoNum type="arabicPeriod" startAt="3"/>
            </a:pPr>
            <a:r>
              <a:rPr lang="es-MX" dirty="0">
                <a:solidFill>
                  <a:schemeClr val="bg1"/>
                </a:solidFill>
              </a:rPr>
              <a:t>Open </a:t>
            </a:r>
            <a:r>
              <a:rPr lang="es-MX" dirty="0" err="1">
                <a:solidFill>
                  <a:schemeClr val="bg1"/>
                </a:solidFill>
              </a:rPr>
              <a:t>your</a:t>
            </a:r>
            <a:r>
              <a:rPr lang="es-MX" dirty="0">
                <a:solidFill>
                  <a:schemeClr val="bg1"/>
                </a:solidFill>
              </a:rPr>
              <a:t> AWS </a:t>
            </a:r>
            <a:r>
              <a:rPr lang="es-MX" dirty="0" err="1">
                <a:solidFill>
                  <a:schemeClr val="bg1"/>
                </a:solidFill>
              </a:rPr>
              <a:t>console</a:t>
            </a:r>
            <a:endParaRPr lang="es-MX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s-MX" dirty="0">
                <a:solidFill>
                  <a:schemeClr val="bg1"/>
                </a:solidFill>
              </a:rPr>
              <a:t>Look </a:t>
            </a:r>
            <a:r>
              <a:rPr lang="es-MX" dirty="0" err="1">
                <a:solidFill>
                  <a:schemeClr val="bg1"/>
                </a:solidFill>
              </a:rPr>
              <a:t>for</a:t>
            </a:r>
            <a:r>
              <a:rPr lang="es-MX" dirty="0">
                <a:solidFill>
                  <a:schemeClr val="bg1"/>
                </a:solidFill>
              </a:rPr>
              <a:t> S3 </a:t>
            </a:r>
            <a:r>
              <a:rPr lang="es-MX" dirty="0" err="1">
                <a:solidFill>
                  <a:schemeClr val="bg1"/>
                </a:solidFill>
              </a:rPr>
              <a:t>service</a:t>
            </a:r>
            <a:r>
              <a:rPr lang="es-MX" dirty="0">
                <a:solidFill>
                  <a:schemeClr val="bg1"/>
                </a:solidFill>
              </a:rPr>
              <a:t>+</a:t>
            </a:r>
          </a:p>
          <a:p>
            <a:pPr marL="342900" indent="-342900">
              <a:buAutoNum type="arabicPeriod" startAt="3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bucket</a:t>
            </a:r>
            <a:r>
              <a:rPr lang="es-MX" dirty="0">
                <a:solidFill>
                  <a:schemeClr val="bg1"/>
                </a:solidFill>
              </a:rPr>
              <a:t>”, </a:t>
            </a:r>
            <a:r>
              <a:rPr lang="es-MX" dirty="0" err="1">
                <a:solidFill>
                  <a:schemeClr val="bg1"/>
                </a:solidFill>
              </a:rPr>
              <a:t>assign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name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a </a:t>
            </a:r>
            <a:r>
              <a:rPr lang="es-MX" dirty="0" err="1">
                <a:solidFill>
                  <a:schemeClr val="bg1"/>
                </a:solidFill>
              </a:rPr>
              <a:t>region</a:t>
            </a:r>
            <a:r>
              <a:rPr lang="es-MX" dirty="0">
                <a:solidFill>
                  <a:schemeClr val="bg1"/>
                </a:solidFill>
              </a:rPr>
              <a:t>, and 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bucket</a:t>
            </a:r>
            <a:r>
              <a:rPr lang="es-MX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BC20-591A-95DF-C36D-CE8FD7DE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9" y="2610723"/>
            <a:ext cx="5943600" cy="200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92B2F-BDF5-03C1-DF44-3FAEF0621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221" y="2610723"/>
            <a:ext cx="5397500" cy="3168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4380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10520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6"/>
            </a:pPr>
            <a:r>
              <a:rPr lang="es-MX" dirty="0">
                <a:solidFill>
                  <a:schemeClr val="bg1"/>
                </a:solidFill>
              </a:rPr>
              <a:t>Look </a:t>
            </a:r>
            <a:r>
              <a:rPr lang="es-MX" dirty="0" err="1">
                <a:solidFill>
                  <a:schemeClr val="bg1"/>
                </a:solidFill>
              </a:rPr>
              <a:t>for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DynamoDB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service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table”</a:t>
            </a:r>
          </a:p>
          <a:p>
            <a:pPr marL="342900" indent="-342900">
              <a:buFontTx/>
              <a:buAutoNum type="arabicPeriod" startAt="6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 a name and in the “Partition key” option, you must write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LockID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after that click on “Create table.”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25326-0394-89D0-2873-A29772BA5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6" y="1636721"/>
            <a:ext cx="5943600" cy="162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95D992-8BB7-73CF-C118-EFD26FA1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0" y="3540283"/>
            <a:ext cx="5429250" cy="2800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813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10621626" cy="1444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NOTE: You must replace the S3 bucket name and the DynamoDB table in the “ts-backend.tf” file: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bucket = your bucket name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dynamodb_table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your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dynamodb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table name 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lang="en-US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5FEEB-D54C-1AD1-5B26-228410E1F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0" y="2023393"/>
            <a:ext cx="5498030" cy="364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76DFD-74CB-1C61-8F4F-37462D46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51" y="2023393"/>
            <a:ext cx="5989757" cy="36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1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653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8. Look </a:t>
            </a:r>
            <a:r>
              <a:rPr lang="es-MX" dirty="0" err="1">
                <a:solidFill>
                  <a:schemeClr val="bg1"/>
                </a:solidFill>
              </a:rPr>
              <a:t>for</a:t>
            </a:r>
            <a:r>
              <a:rPr lang="es-MX" dirty="0">
                <a:solidFill>
                  <a:schemeClr val="bg1"/>
                </a:solidFill>
              </a:rPr>
              <a:t> “IAM” </a:t>
            </a:r>
            <a:r>
              <a:rPr lang="es-MX" dirty="0" err="1">
                <a:solidFill>
                  <a:schemeClr val="bg1"/>
                </a:solidFill>
              </a:rPr>
              <a:t>service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Users</a:t>
            </a:r>
            <a:r>
              <a:rPr lang="es-MX" dirty="0">
                <a:solidFill>
                  <a:schemeClr val="bg1"/>
                </a:solidFill>
              </a:rPr>
              <a:t>”, and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user</a:t>
            </a:r>
            <a:r>
              <a:rPr lang="es-MX" dirty="0">
                <a:solidFill>
                  <a:schemeClr val="bg1"/>
                </a:solidFill>
              </a:rPr>
              <a:t>”: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5EEE-6A15-5461-563B-2CC33D21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16" y="1020360"/>
            <a:ext cx="5937250" cy="187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0BB7-D7AE-36C9-42B0-77057A22D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16" y="3142744"/>
            <a:ext cx="5937250" cy="112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17ED2-0A6D-3DC1-0BD5-CBD96401F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16" y="4509478"/>
            <a:ext cx="5937250" cy="1873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00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10298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9.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“Attach policies directly”, and for this lab we will select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AdministratorAccess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policy, click next and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will see the review, click on the “Create” button.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F56E3-62BE-692F-18B3-FFC3239F5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41" y="1294674"/>
            <a:ext cx="5937250" cy="238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9E8D38-AB3D-A5F1-87BD-7D3BC3EDC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35" y="3904495"/>
            <a:ext cx="5937250" cy="85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10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9733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10.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“Security credentials” tab, click on “Create access key”, In “Use case” select “Command Line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(CLI)”, check the confirmation, and click on “Next”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A41B5-9362-FFB8-3F83-84D494CA7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1" y="1158502"/>
            <a:ext cx="5937250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3814D-65FA-DE7B-9C16-4BA5089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1" y="4410205"/>
            <a:ext cx="588645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5B401-7296-4AEF-328D-43FC530BA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24" y="1158502"/>
            <a:ext cx="5508128" cy="408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828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57646" y="435429"/>
            <a:ext cx="102721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11.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define a tag, this step is optional, click on “Create access key”, you will see the “Access key” and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“Secret access key”, click on “Download .csv file”, and click on “Done”.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0564D-DE0F-505D-BCC4-F73F40EE7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31" y="1579470"/>
            <a:ext cx="5943600" cy="153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DFABE-793C-CE31-F593-BC1B14EB4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931" y="3331769"/>
            <a:ext cx="5943600" cy="2808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39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66355" y="435429"/>
            <a:ext cx="94533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generate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SSH </a:t>
            </a:r>
            <a:r>
              <a:rPr lang="es-MX" dirty="0" err="1">
                <a:solidFill>
                  <a:schemeClr val="bg1"/>
                </a:solidFill>
              </a:rPr>
              <a:t>keys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keys will help us with the access to the private repository.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In your favorite browser, open the next link: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https://docs.github.com/en/authentication/connecting-to-github-with-ssh/generating-a-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new-</a:t>
            </a: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ssh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-key-and-adding-it-to-the-</a:t>
            </a:r>
            <a:r>
              <a:rPr lang="en-US" sz="180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ssh</a:t>
            </a:r>
            <a:r>
              <a:rPr lang="en-US" sz="180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-agent</a:t>
            </a:r>
            <a:endParaRPr lang="en-US" sz="1800" dirty="0">
              <a:solidFill>
                <a:schemeClr val="bg1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EE466-8825-B906-97F5-8C5E0A2CA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8"/>
          <a:stretch/>
        </p:blipFill>
        <p:spPr bwMode="auto">
          <a:xfrm>
            <a:off x="3172913" y="1952914"/>
            <a:ext cx="4320234" cy="45940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970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4213DD-2368-82D7-CD2C-A1963C19B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27" y="499457"/>
            <a:ext cx="2919738" cy="747059"/>
          </a:xfrm>
        </p:spPr>
        <p:txBody>
          <a:bodyPr anchor="b">
            <a:noAutofit/>
          </a:bodyPr>
          <a:lstStyle/>
          <a:p>
            <a:pPr algn="l"/>
            <a:r>
              <a:rPr lang="es-MX" sz="3600" dirty="0" err="1">
                <a:solidFill>
                  <a:srgbClr val="FFFFFF"/>
                </a:solidFill>
              </a:rPr>
              <a:t>Loading</a:t>
            </a:r>
            <a:r>
              <a:rPr lang="es-MX" sz="3600" dirty="0">
                <a:solidFill>
                  <a:srgbClr val="FFFFFF"/>
                </a:solidFill>
              </a:rPr>
              <a:t> Jenkins server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6A15-F557-9E55-1B37-EBC196D629EB}"/>
              </a:ext>
            </a:extLst>
          </p:cNvPr>
          <p:cNvSpPr txBox="1"/>
          <p:nvPr/>
        </p:nvSpPr>
        <p:spPr>
          <a:xfrm>
            <a:off x="217366" y="1645348"/>
            <a:ext cx="3603872" cy="356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 terminal and go to the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 where you have your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docker-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compose.yaml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 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xecute the next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FFFFFF"/>
                </a:solidFill>
                <a:highlight>
                  <a:srgbClr val="00008B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docker pull </a:t>
            </a:r>
            <a:r>
              <a:rPr lang="en-US" dirty="0" err="1">
                <a:solidFill>
                  <a:srgbClr val="FFFFFF"/>
                </a:solidFill>
                <a:highlight>
                  <a:srgbClr val="00008B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jenkins</a:t>
            </a:r>
            <a:r>
              <a:rPr lang="en-US" dirty="0">
                <a:solidFill>
                  <a:srgbClr val="FFFFFF"/>
                </a:solidFill>
                <a:highlight>
                  <a:srgbClr val="00008B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FFFFFF"/>
                </a:solidFill>
                <a:highlight>
                  <a:srgbClr val="00008B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jenkins</a:t>
            </a:r>
            <a:endParaRPr lang="en-US" dirty="0">
              <a:solidFill>
                <a:srgbClr val="FFFFFF"/>
              </a:solidFill>
              <a:highlight>
                <a:srgbClr val="00008B"/>
              </a:highligh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 After that, execute the next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command:</a:t>
            </a:r>
            <a:endParaRPr lang="en-US" dirty="0">
              <a:solidFill>
                <a:srgbClr val="FFFFFF"/>
              </a:solidFill>
              <a:highlight>
                <a:srgbClr val="00008B"/>
              </a:highlight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FFFFFF"/>
                </a:solidFill>
                <a:highlight>
                  <a:srgbClr val="00008B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</a:t>
            </a:r>
            <a:r>
              <a:rPr lang="en-US" sz="1800" dirty="0">
                <a:solidFill>
                  <a:srgbClr val="FFFFFF"/>
                </a:solidFill>
                <a:effectLst/>
                <a:highlight>
                  <a:srgbClr val="00008B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ocker compose up –d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How to Setup Jenkins in Docker Container? - GeeksforGeeks">
            <a:extLst>
              <a:ext uri="{FF2B5EF4-FFF2-40B4-BE49-F238E27FC236}">
                <a16:creationId xmlns:a16="http://schemas.microsoft.com/office/drawing/2014/main" id="{91903A64-7531-1BB8-C8AC-A557E8F37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" b="15373"/>
          <a:stretch/>
        </p:blipFill>
        <p:spPr bwMode="auto">
          <a:xfrm>
            <a:off x="5364027" y="404449"/>
            <a:ext cx="5226050" cy="29140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9AEBE-6360-EE43-A34C-EF5CDA7FD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27" y="4040482"/>
            <a:ext cx="4171950" cy="69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67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E14A1-84F9-B8B4-FE19-48EB0257B98C}"/>
              </a:ext>
            </a:extLst>
          </p:cNvPr>
          <p:cNvSpPr txBox="1"/>
          <p:nvPr/>
        </p:nvSpPr>
        <p:spPr>
          <a:xfrm>
            <a:off x="766355" y="361096"/>
            <a:ext cx="7871001" cy="2881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13.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summarize, you must execute the next command on a PowerShell terminal:</a:t>
            </a:r>
          </a:p>
          <a:p>
            <a:r>
              <a:rPr lang="en-US" sz="1800" dirty="0" err="1">
                <a:solidFill>
                  <a:srgbClr val="FFFFFF"/>
                </a:solidFill>
                <a:effectLst/>
                <a:highlight>
                  <a:srgbClr val="00008B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ssh</a:t>
            </a:r>
            <a:r>
              <a:rPr lang="en-US" sz="1800" dirty="0">
                <a:solidFill>
                  <a:srgbClr val="FFFFFF"/>
                </a:solidFill>
                <a:effectLst/>
                <a:highlight>
                  <a:srgbClr val="00008B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-keygen -t ed25519 -C "your_email@example.com"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64CFC-0A41-524C-D9E1-77269BA4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25" y="1046313"/>
            <a:ext cx="5943600" cy="28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04DAA-89A6-ABC0-80C2-8B32484EB904}"/>
              </a:ext>
            </a:extLst>
          </p:cNvPr>
          <p:cNvSpPr txBox="1"/>
          <p:nvPr/>
        </p:nvSpPr>
        <p:spPr>
          <a:xfrm>
            <a:off x="880273" y="4137577"/>
            <a:ext cx="7288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14.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Verify that you have the next files (you can copy them to another path)  </a:t>
            </a:r>
          </a:p>
          <a:p>
            <a:r>
              <a:rPr lang="es-MX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0C2F2-7827-1CA4-713B-D7B576252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6"/>
          <a:stretch/>
        </p:blipFill>
        <p:spPr bwMode="auto">
          <a:xfrm>
            <a:off x="3604243" y="4673435"/>
            <a:ext cx="3721100" cy="1612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280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04DAA-89A6-ABC0-80C2-8B32484EB904}"/>
              </a:ext>
            </a:extLst>
          </p:cNvPr>
          <p:cNvSpPr txBox="1"/>
          <p:nvPr/>
        </p:nvSpPr>
        <p:spPr>
          <a:xfrm>
            <a:off x="446849" y="288389"/>
            <a:ext cx="9045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14.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 the next command (cat id_ed25519) and copy all the result mark with the red line: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E20FB-FF25-EFC5-6B8D-0AA233401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28" y="824907"/>
            <a:ext cx="59372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446849" y="1593668"/>
            <a:ext cx="900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15. In </a:t>
            </a:r>
            <a:r>
              <a:rPr lang="es-MX" dirty="0" err="1">
                <a:solidFill>
                  <a:schemeClr val="bg1"/>
                </a:solidFill>
              </a:rPr>
              <a:t>you</a:t>
            </a:r>
            <a:r>
              <a:rPr lang="es-MX" dirty="0">
                <a:solidFill>
                  <a:schemeClr val="bg1"/>
                </a:solidFill>
              </a:rPr>
              <a:t> GitHub </a:t>
            </a:r>
            <a:r>
              <a:rPr lang="es-MX" dirty="0" err="1">
                <a:solidFill>
                  <a:schemeClr val="bg1"/>
                </a:solidFill>
              </a:rPr>
              <a:t>account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Settings</a:t>
            </a:r>
            <a:r>
              <a:rPr lang="es-MX" dirty="0">
                <a:solidFill>
                  <a:schemeClr val="bg1"/>
                </a:solidFill>
              </a:rPr>
              <a:t>”,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“SSH and GPG </a:t>
            </a:r>
            <a:r>
              <a:rPr lang="es-MX" dirty="0" err="1">
                <a:solidFill>
                  <a:schemeClr val="bg1"/>
                </a:solidFill>
              </a:rPr>
              <a:t>keys</a:t>
            </a:r>
            <a:r>
              <a:rPr lang="es-MX" dirty="0">
                <a:solidFill>
                  <a:schemeClr val="bg1"/>
                </a:solidFill>
              </a:rPr>
              <a:t>”,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“New SSH </a:t>
            </a:r>
            <a:r>
              <a:rPr lang="es-MX" dirty="0" err="1">
                <a:solidFill>
                  <a:schemeClr val="bg1"/>
                </a:solidFill>
              </a:rPr>
              <a:t>key</a:t>
            </a:r>
            <a:r>
              <a:rPr lang="es-MX" dirty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849EA-846D-6A01-FB15-02115907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95" y="2224192"/>
            <a:ext cx="5715000" cy="260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8EF42-17CB-465F-14E0-5F4A0A1C9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21" y="5144354"/>
            <a:ext cx="5499100" cy="1377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7347C3-6393-E07A-8B0B-2A2D0A4112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62"/>
          <a:stretch/>
        </p:blipFill>
        <p:spPr bwMode="auto">
          <a:xfrm>
            <a:off x="8172559" y="2099119"/>
            <a:ext cx="1647316" cy="28542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8274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394718" y="342005"/>
            <a:ext cx="703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16.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Paste the SSH generated, assign it a na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me,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click on “Add SSH Key”.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9F8C0-994B-3B05-9CA9-F9A90DAB6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415" y="970019"/>
            <a:ext cx="5372735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FF654D-7602-1936-D88F-250F36B52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005" y="3835780"/>
            <a:ext cx="5351145" cy="166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11B84-506B-057F-5A02-C2B2727CE522}"/>
              </a:ext>
            </a:extLst>
          </p:cNvPr>
          <p:cNvSpPr txBox="1"/>
          <p:nvPr/>
        </p:nvSpPr>
        <p:spPr>
          <a:xfrm>
            <a:off x="583364" y="5733760"/>
            <a:ext cx="10248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generated the SSH keys, until here we have created the authentication key on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later we will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the private file (id_ed25519), keep it on mind.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90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394718" y="342005"/>
            <a:ext cx="1055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17. </a:t>
            </a:r>
            <a:r>
              <a:rPr lang="es-MX" dirty="0" err="1">
                <a:solidFill>
                  <a:schemeClr val="bg1"/>
                </a:solidFill>
              </a:rPr>
              <a:t>Now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are </a:t>
            </a:r>
            <a:r>
              <a:rPr lang="es-MX" dirty="0" err="1">
                <a:solidFill>
                  <a:schemeClr val="bg1"/>
                </a:solidFill>
              </a:rPr>
              <a:t>going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configure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AWS </a:t>
            </a:r>
            <a:r>
              <a:rPr lang="es-MX" dirty="0" err="1">
                <a:solidFill>
                  <a:schemeClr val="bg1"/>
                </a:solidFill>
              </a:rPr>
              <a:t>credentials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Jenkins, in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dashboard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Manage</a:t>
            </a:r>
            <a:r>
              <a:rPr lang="es-MX" dirty="0">
                <a:solidFill>
                  <a:schemeClr val="bg1"/>
                </a:solidFill>
              </a:rPr>
              <a:t> Jenkins”, </a:t>
            </a:r>
          </a:p>
          <a:p>
            <a:r>
              <a:rPr lang="es-MX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es-MX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MX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s-MX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Credentials</a:t>
            </a:r>
            <a:r>
              <a:rPr lang="es-MX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05B7-8369-A55E-55A4-C7041FB0C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10" y="1330341"/>
            <a:ext cx="2286000" cy="387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11DA9-7821-C2E9-2306-F4471C5E4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8" y="1330341"/>
            <a:ext cx="5937250" cy="4260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641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394718" y="342005"/>
            <a:ext cx="440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17.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“global”,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Add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Credentials</a:t>
            </a:r>
            <a:r>
              <a:rPr lang="es-MX" dirty="0">
                <a:solidFill>
                  <a:schemeClr val="bg1"/>
                </a:solidFill>
              </a:rPr>
              <a:t>”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B2F99-E689-47AC-898E-E83DB0A0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701" y="886088"/>
            <a:ext cx="4984750" cy="3486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5519EA-6F6D-B68E-FDFA-96E5BE5F3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86" y="4918151"/>
            <a:ext cx="5937250" cy="1028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8237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394718" y="342005"/>
            <a:ext cx="313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18. </a:t>
            </a:r>
            <a:r>
              <a:rPr lang="es-MX" dirty="0" err="1">
                <a:solidFill>
                  <a:schemeClr val="bg1"/>
                </a:solidFill>
              </a:rPr>
              <a:t>Select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Secret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text</a:t>
            </a:r>
            <a:r>
              <a:rPr lang="es-MX" dirty="0">
                <a:solidFill>
                  <a:schemeClr val="bg1"/>
                </a:solidFill>
              </a:rPr>
              <a:t>” </a:t>
            </a:r>
            <a:r>
              <a:rPr lang="es-MX" dirty="0" err="1">
                <a:solidFill>
                  <a:schemeClr val="bg1"/>
                </a:solidFill>
              </a:rPr>
              <a:t>option</a:t>
            </a:r>
            <a:r>
              <a:rPr lang="es-MX" dirty="0">
                <a:solidFill>
                  <a:schemeClr val="bg1"/>
                </a:solidFill>
              </a:rPr>
              <a:t>: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5E77B-B6B2-1FC5-4B3C-7B5F212AA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02" y="843019"/>
            <a:ext cx="5930900" cy="279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BAA80-4F62-41ED-9FCA-FC0DBF6ED362}"/>
              </a:ext>
            </a:extLst>
          </p:cNvPr>
          <p:cNvSpPr txBox="1"/>
          <p:nvPr/>
        </p:nvSpPr>
        <p:spPr>
          <a:xfrm>
            <a:off x="455521" y="3941271"/>
            <a:ext cx="730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19.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file that contains your “Access key ID” and “Secret access key”: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195E-15A0-7369-A0C5-6EA896A23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11" y="4379937"/>
            <a:ext cx="3983990" cy="2220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6915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020E-A91E-24CE-9780-5F623E79D34A}"/>
              </a:ext>
            </a:extLst>
          </p:cNvPr>
          <p:cNvSpPr txBox="1"/>
          <p:nvPr/>
        </p:nvSpPr>
        <p:spPr>
          <a:xfrm>
            <a:off x="394718" y="342005"/>
            <a:ext cx="747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20.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and paste your “Access key Id”, define a name, and click on “Create”.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106DF8-6A7A-CCB1-DAFD-C0BAD8766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04" y="1361551"/>
            <a:ext cx="3311130" cy="3655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8D638-2E5D-E60F-D4CA-603C4A128E63}"/>
              </a:ext>
            </a:extLst>
          </p:cNvPr>
          <p:cNvSpPr txBox="1"/>
          <p:nvPr/>
        </p:nvSpPr>
        <p:spPr>
          <a:xfrm>
            <a:off x="400381" y="865815"/>
            <a:ext cx="7883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21.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and paste your “Secret access key”, define a name, and click on “Create”.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AC5481-0F01-063D-D273-09267928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32" y="1348851"/>
            <a:ext cx="3151458" cy="3668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65ED1-39FF-DBB6-09CE-F4DD2A67E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41" y="5288550"/>
            <a:ext cx="6581674" cy="1133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FC2BB-AB29-BD4F-7FAC-17B6CD17A2C6}"/>
              </a:ext>
            </a:extLst>
          </p:cNvPr>
          <p:cNvSpPr txBox="1"/>
          <p:nvPr/>
        </p:nvSpPr>
        <p:spPr>
          <a:xfrm>
            <a:off x="394718" y="5715802"/>
            <a:ext cx="272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will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see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the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next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result</a:t>
            </a:r>
            <a:r>
              <a:rPr lang="es-MX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99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8D638-2E5D-E60F-D4CA-603C4A128E63}"/>
              </a:ext>
            </a:extLst>
          </p:cNvPr>
          <p:cNvSpPr txBox="1"/>
          <p:nvPr/>
        </p:nvSpPr>
        <p:spPr>
          <a:xfrm>
            <a:off x="384929" y="308467"/>
            <a:ext cx="629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22. </a:t>
            </a:r>
            <a:r>
              <a:rPr lang="es-MX" dirty="0" err="1">
                <a:solidFill>
                  <a:schemeClr val="bg1"/>
                </a:solidFill>
              </a:rPr>
              <a:t>We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need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go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our</a:t>
            </a:r>
            <a:r>
              <a:rPr lang="es-MX" dirty="0">
                <a:solidFill>
                  <a:schemeClr val="bg1"/>
                </a:solidFill>
              </a:rPr>
              <a:t> Jenkins </a:t>
            </a:r>
            <a:r>
              <a:rPr lang="es-MX" dirty="0" err="1">
                <a:solidFill>
                  <a:schemeClr val="bg1"/>
                </a:solidFill>
              </a:rPr>
              <a:t>Dashboard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“New </a:t>
            </a:r>
            <a:r>
              <a:rPr lang="es-MX" dirty="0" err="1">
                <a:solidFill>
                  <a:schemeClr val="bg1"/>
                </a:solidFill>
              </a:rPr>
              <a:t>Item</a:t>
            </a:r>
            <a:r>
              <a:rPr lang="es-MX" dirty="0">
                <a:solidFill>
                  <a:schemeClr val="bg1"/>
                </a:solidFill>
              </a:rPr>
              <a:t>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CA555-DBD1-647C-4B0A-37BA4F8B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06" y="695609"/>
            <a:ext cx="1860735" cy="308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9C40D-9841-5442-B8D3-CA048059A569}"/>
              </a:ext>
            </a:extLst>
          </p:cNvPr>
          <p:cNvSpPr txBox="1"/>
          <p:nvPr/>
        </p:nvSpPr>
        <p:spPr>
          <a:xfrm>
            <a:off x="455521" y="3907672"/>
            <a:ext cx="5230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23. Assign a name, select “Pipeline”, and click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on”Ok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FB1D3-92FC-64AD-546A-87289EB41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75" y="1980861"/>
            <a:ext cx="5124829" cy="4658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638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DAB7-CD81-A304-5609-CF4561D959FF}"/>
              </a:ext>
            </a:extLst>
          </p:cNvPr>
          <p:cNvSpPr txBox="1"/>
          <p:nvPr/>
        </p:nvSpPr>
        <p:spPr>
          <a:xfrm>
            <a:off x="351734" y="337158"/>
            <a:ext cx="5029582" cy="768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24. Look for “Pipeline”, select “Pipeline script”: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5D5BC-1A64-5D20-3918-CF52B4B9C9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6" y="721301"/>
            <a:ext cx="4919336" cy="2428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809B1-3E70-DB54-6707-4A459DB08461}"/>
              </a:ext>
            </a:extLst>
          </p:cNvPr>
          <p:cNvSpPr txBox="1"/>
          <p:nvPr/>
        </p:nvSpPr>
        <p:spPr>
          <a:xfrm>
            <a:off x="843758" y="3277788"/>
            <a:ext cx="87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25.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your repository, copy the Jenkins’ file content, and paste it in the “Script” section:</a:t>
            </a:r>
          </a:p>
          <a:p>
            <a:r>
              <a:rPr lang="es-MX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3EB2C-8156-D6D8-1AC0-75D890F08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6" y="3654110"/>
            <a:ext cx="4919336" cy="2882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040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809B1-3E70-DB54-6707-4A459DB08461}"/>
              </a:ext>
            </a:extLst>
          </p:cNvPr>
          <p:cNvSpPr txBox="1"/>
          <p:nvPr/>
        </p:nvSpPr>
        <p:spPr>
          <a:xfrm>
            <a:off x="696576" y="2997989"/>
            <a:ext cx="292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26.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“Pipeline Syntax”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7184B-B3F7-BF96-C353-CC36EA6C1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41" y="255610"/>
            <a:ext cx="5937250" cy="2482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C2AC8-CADC-73BA-865B-4FCDCC9F7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35" y="3427183"/>
            <a:ext cx="5937250" cy="2933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50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968F01-E0A7-C2DF-8D63-AF4883F10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18" y="173739"/>
            <a:ext cx="3581402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dirty="0">
                <a:solidFill>
                  <a:srgbClr val="FFFFFF"/>
                </a:solidFill>
              </a:rPr>
              <a:t>Jenkins server – </a:t>
            </a:r>
            <a:r>
              <a:rPr lang="es-MX" sz="4000" dirty="0" err="1">
                <a:solidFill>
                  <a:srgbClr val="FFFFFF"/>
                </a:solidFill>
              </a:rPr>
              <a:t>first</a:t>
            </a:r>
            <a:r>
              <a:rPr lang="es-MX" sz="4000" dirty="0">
                <a:solidFill>
                  <a:srgbClr val="FFFFFF"/>
                </a:solidFill>
              </a:rPr>
              <a:t> </a:t>
            </a:r>
            <a:r>
              <a:rPr lang="es-MX" sz="4000" dirty="0" err="1">
                <a:solidFill>
                  <a:srgbClr val="FFFFFF"/>
                </a:solidFill>
              </a:rPr>
              <a:t>steps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E53B5-F127-A170-3A1A-1D507B3D2698}"/>
              </a:ext>
            </a:extLst>
          </p:cNvPr>
          <p:cNvSpPr txBox="1"/>
          <p:nvPr/>
        </p:nvSpPr>
        <p:spPr>
          <a:xfrm>
            <a:off x="330926" y="1776549"/>
            <a:ext cx="37090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>
                <a:solidFill>
                  <a:schemeClr val="bg1"/>
                </a:solidFill>
              </a:rPr>
              <a:t>Open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browser and write the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ollowing: </a:t>
            </a:r>
            <a:r>
              <a:rPr lang="en-US" sz="1800" u="sng" dirty="0">
                <a:solidFill>
                  <a:srgbClr val="0563C1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http://localhost:8080</a:t>
            </a:r>
            <a:endParaRPr lang="en-US" sz="1800" u="sng" dirty="0">
              <a:solidFill>
                <a:srgbClr val="0563C1"/>
              </a:solidFill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u="sng" dirty="0">
              <a:solidFill>
                <a:srgbClr val="0563C1"/>
              </a:solidFill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2.   You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open the file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initialAdminPassword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location is: 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“C:\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jenkins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jenkins_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\secrets”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3. Copy the text and paste  it </a:t>
            </a:r>
          </a:p>
          <a:p>
            <a:r>
              <a:rPr lang="en-US" dirty="0">
                <a:solidFill>
                  <a:schemeClr val="bg1"/>
                </a:solidFill>
              </a:rPr>
              <a:t>in the “Administrator password”</a:t>
            </a:r>
          </a:p>
          <a:p>
            <a:r>
              <a:rPr lang="en-US" dirty="0">
                <a:solidFill>
                  <a:schemeClr val="bg1"/>
                </a:solidFill>
              </a:rPr>
              <a:t>Textbox.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1FAEE-478D-E152-459D-1406E98B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" b="46459"/>
          <a:stretch/>
        </p:blipFill>
        <p:spPr bwMode="auto">
          <a:xfrm>
            <a:off x="4974086" y="173739"/>
            <a:ext cx="5480050" cy="2832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C854-30FD-615B-0A38-748B41010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05" r="23183" b="63130"/>
          <a:stretch/>
        </p:blipFill>
        <p:spPr bwMode="auto">
          <a:xfrm>
            <a:off x="4967198" y="3245645"/>
            <a:ext cx="6692487" cy="94942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19820-8CCD-B2B6-4C33-7A5846F65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929"/>
          <a:stretch/>
        </p:blipFill>
        <p:spPr bwMode="auto">
          <a:xfrm>
            <a:off x="4974086" y="4676899"/>
            <a:ext cx="5943600" cy="12890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403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809B1-3E70-DB54-6707-4A459DB08461}"/>
              </a:ext>
            </a:extLst>
          </p:cNvPr>
          <p:cNvSpPr txBox="1"/>
          <p:nvPr/>
        </p:nvSpPr>
        <p:spPr>
          <a:xfrm>
            <a:off x="583364" y="215601"/>
            <a:ext cx="368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27.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“Sample Step”, select “git: Git”: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2C4E6-513B-39C9-CCC7-D93971C43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56" y="650022"/>
            <a:ext cx="5937250" cy="276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2D6FC-8B20-B680-69B2-D7A4F8429CCA}"/>
              </a:ext>
            </a:extLst>
          </p:cNvPr>
          <p:cNvSpPr txBox="1"/>
          <p:nvPr/>
        </p:nvSpPr>
        <p:spPr>
          <a:xfrm>
            <a:off x="713993" y="3529877"/>
            <a:ext cx="4582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28.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your repository, copy the SSH option: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D12AD-3B71-525D-3BB5-553D7E61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10" y="3901420"/>
            <a:ext cx="2259705" cy="2645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54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2D6FC-8B20-B680-69B2-D7A4F8429CCA}"/>
              </a:ext>
            </a:extLst>
          </p:cNvPr>
          <p:cNvSpPr txBox="1"/>
          <p:nvPr/>
        </p:nvSpPr>
        <p:spPr>
          <a:xfrm>
            <a:off x="455520" y="342540"/>
            <a:ext cx="9460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29.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back to Jenkins, and in the “Repository URL” paste the text (you will have an error message,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worry about it, we will solve it):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D0FB1-8847-A1E9-F004-0D72E1780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59" y="994613"/>
            <a:ext cx="5530799" cy="3267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AAFB4-98E8-4AF8-03A3-C85CD98BD756}"/>
              </a:ext>
            </a:extLst>
          </p:cNvPr>
          <p:cNvSpPr txBox="1"/>
          <p:nvPr/>
        </p:nvSpPr>
        <p:spPr>
          <a:xfrm>
            <a:off x="525304" y="4310344"/>
            <a:ext cx="3999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30.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“Add” and click on “Jenkins”: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C71F9-B2E1-EBE1-9D01-7074D10E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58" y="4660042"/>
            <a:ext cx="5530799" cy="1855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062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AAFB4-98E8-4AF8-03A3-C85CD98BD756}"/>
              </a:ext>
            </a:extLst>
          </p:cNvPr>
          <p:cNvSpPr txBox="1"/>
          <p:nvPr/>
        </p:nvSpPr>
        <p:spPr>
          <a:xfrm>
            <a:off x="455521" y="215601"/>
            <a:ext cx="722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31.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“Kind” option, you must select “SSH Username with private key”: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42792-15E6-FAFE-3C00-4971487DD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61" y="605021"/>
            <a:ext cx="5855324" cy="2823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F4B65-34A8-F4A7-4807-1DF5C27D72D1}"/>
              </a:ext>
            </a:extLst>
          </p:cNvPr>
          <p:cNvSpPr txBox="1"/>
          <p:nvPr/>
        </p:nvSpPr>
        <p:spPr>
          <a:xfrm>
            <a:off x="480239" y="3428708"/>
            <a:ext cx="10015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32.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must define an ID, Description and in the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textbox, you must write your GitHub user,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my case is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LeoPincle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1A92D-F683-DAE5-AF8B-6C317178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35" y="3819279"/>
            <a:ext cx="5886450" cy="278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2177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F4B65-34A8-F4A7-4807-1DF5C27D72D1}"/>
              </a:ext>
            </a:extLst>
          </p:cNvPr>
          <p:cNvSpPr txBox="1"/>
          <p:nvPr/>
        </p:nvSpPr>
        <p:spPr>
          <a:xfrm>
            <a:off x="470506" y="186108"/>
            <a:ext cx="10664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33.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remember our private key? We will use it in the next step, go to the private key path in a PowerShell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terminal and execute the next command: </a:t>
            </a:r>
            <a:r>
              <a:rPr lang="en-US" sz="1800" dirty="0">
                <a:solidFill>
                  <a:srgbClr val="FFFFFF"/>
                </a:solidFill>
                <a:effectLst/>
                <a:highlight>
                  <a:srgbClr val="0000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 id_ed25519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367B7-3A89-3974-1AF4-F4AE0EE4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01" y="912143"/>
            <a:ext cx="494665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FCA9E-62AE-B8AB-E8EE-87CC3F92DBBE}"/>
              </a:ext>
            </a:extLst>
          </p:cNvPr>
          <p:cNvSpPr txBox="1"/>
          <p:nvPr/>
        </p:nvSpPr>
        <p:spPr>
          <a:xfrm>
            <a:off x="470506" y="2504811"/>
            <a:ext cx="10793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34. </a:t>
            </a:r>
            <a:r>
              <a:rPr lang="en-US" dirty="0">
                <a:solidFill>
                  <a:schemeClr val="bg1"/>
                </a:solidFill>
              </a:rPr>
              <a:t>You must copy the complete text, including all the dashes.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back to Jenkins, look for “Private Key” and click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“Enter directly” option you must paste the private key text, save the changes clicking on “Add”: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EB4E2-941C-A445-4CA5-74784A33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95" y="3413849"/>
            <a:ext cx="5943600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200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CA9E-62AE-B8AB-E8EE-87CC3F92DBBE}"/>
              </a:ext>
            </a:extLst>
          </p:cNvPr>
          <p:cNvSpPr txBox="1"/>
          <p:nvPr/>
        </p:nvSpPr>
        <p:spPr>
          <a:xfrm>
            <a:off x="446849" y="196994"/>
            <a:ext cx="5294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35.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“Credentials”, select the created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connection: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3FF9E-08B6-7587-6400-B5F1C1F1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15" y="657265"/>
            <a:ext cx="5937250" cy="261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F5CEC-848B-0E8A-D51A-7E5EF9B68E63}"/>
              </a:ext>
            </a:extLst>
          </p:cNvPr>
          <p:cNvSpPr txBox="1"/>
          <p:nvPr/>
        </p:nvSpPr>
        <p:spPr>
          <a:xfrm>
            <a:off x="455520" y="3428141"/>
            <a:ext cx="5725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36.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“Generate Pipeline Script”, and copy the result: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E917D-47CC-E0FF-0EE8-7F6F2F635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15" y="3792467"/>
            <a:ext cx="5937250" cy="261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238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F5CEC-848B-0E8A-D51A-7E5EF9B68E63}"/>
              </a:ext>
            </a:extLst>
          </p:cNvPr>
          <p:cNvSpPr txBox="1"/>
          <p:nvPr/>
        </p:nvSpPr>
        <p:spPr>
          <a:xfrm>
            <a:off x="0" y="215173"/>
            <a:ext cx="11203580" cy="1167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MX" dirty="0">
                <a:solidFill>
                  <a:schemeClr val="bg1"/>
                </a:solidFill>
              </a:rPr>
              <a:t>36.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Paste the text you copied in the previous step in your pipeline script, specifically in the “Checkout” stage and 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 the changes.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7DAD0-A26B-E75B-489C-E04D42D8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35" y="1425310"/>
            <a:ext cx="5937250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B3EE8-E599-7F90-8D0D-C743DB9AE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35" y="3428141"/>
            <a:ext cx="5937250" cy="294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29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F5CEC-848B-0E8A-D51A-7E5EF9B68E63}"/>
              </a:ext>
            </a:extLst>
          </p:cNvPr>
          <p:cNvSpPr txBox="1"/>
          <p:nvPr/>
        </p:nvSpPr>
        <p:spPr>
          <a:xfrm>
            <a:off x="0" y="215173"/>
            <a:ext cx="4115486" cy="774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MX" dirty="0">
                <a:solidFill>
                  <a:schemeClr val="bg1"/>
                </a:solidFill>
              </a:rPr>
              <a:t>37.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lick on “Build with Parameters”: 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2C4A3-3DDE-F7A2-5890-57B4D4DF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7"/>
          <a:stretch/>
        </p:blipFill>
        <p:spPr bwMode="auto">
          <a:xfrm>
            <a:off x="2700016" y="555068"/>
            <a:ext cx="5943600" cy="1645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59902-DEF5-50DF-31E3-3F0B251B6625}"/>
              </a:ext>
            </a:extLst>
          </p:cNvPr>
          <p:cNvSpPr txBox="1"/>
          <p:nvPr/>
        </p:nvSpPr>
        <p:spPr>
          <a:xfrm>
            <a:off x="-100611" y="2221667"/>
            <a:ext cx="7673319" cy="1361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s-MX" dirty="0">
                <a:solidFill>
                  <a:schemeClr val="bg1"/>
                </a:solidFill>
              </a:rPr>
              <a:t>38. </a:t>
            </a:r>
            <a:r>
              <a:rPr lang="en-US" dirty="0">
                <a:solidFill>
                  <a:schemeClr val="bg1"/>
                </a:solidFill>
              </a:rPr>
              <a:t>Select “</a:t>
            </a:r>
            <a:r>
              <a:rPr lang="en-US" dirty="0" err="1">
                <a:solidFill>
                  <a:schemeClr val="bg1"/>
                </a:solidFill>
              </a:rPr>
              <a:t>autoApprove</a:t>
            </a:r>
            <a:r>
              <a:rPr lang="en-US" dirty="0">
                <a:solidFill>
                  <a:schemeClr val="bg1"/>
                </a:solidFill>
              </a:rPr>
              <a:t>”, in the actions select “apply” and click on “Build”: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Apply: this option will create all the environment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dirty="0">
                <a:solidFill>
                  <a:schemeClr val="bg1"/>
                </a:solidFill>
              </a:rPr>
              <a:t>Destroy: this option will delete all the environment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750BE-AA5A-2CB2-92C8-198539E5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44" y="3144903"/>
            <a:ext cx="5391150" cy="3498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671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34FA6-70A7-6E3F-CA06-0C52FF955A75}"/>
              </a:ext>
            </a:extLst>
          </p:cNvPr>
          <p:cNvSpPr txBox="1"/>
          <p:nvPr/>
        </p:nvSpPr>
        <p:spPr>
          <a:xfrm>
            <a:off x="209006" y="566057"/>
            <a:ext cx="34034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Install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suggested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  <a:p>
            <a:r>
              <a:rPr lang="es-MX" dirty="0" err="1">
                <a:solidFill>
                  <a:schemeClr val="bg1"/>
                </a:solidFill>
              </a:rPr>
              <a:t>plugins</a:t>
            </a:r>
            <a:r>
              <a:rPr lang="es-MX" dirty="0">
                <a:solidFill>
                  <a:schemeClr val="bg1"/>
                </a:solidFill>
              </a:rPr>
              <a:t>”.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5.   You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define the following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(in my case I defined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Username as admin) and click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“Save and Finish”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7" name="Picture 6" descr="Jenkins: Introduction &amp; Setup. Jenkins is among the top choice due to… | by  Guneet Singh | DevOps.dev">
            <a:extLst>
              <a:ext uri="{FF2B5EF4-FFF2-40B4-BE49-F238E27FC236}">
                <a16:creationId xmlns:a16="http://schemas.microsoft.com/office/drawing/2014/main" id="{A921B891-C760-1660-BDF3-7649BEB69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2099" r="4167" b="2264"/>
          <a:stretch/>
        </p:blipFill>
        <p:spPr bwMode="auto">
          <a:xfrm>
            <a:off x="4197398" y="166732"/>
            <a:ext cx="3850764" cy="2785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04D95-12FF-E857-CE1B-7AA9F2182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6"/>
          <a:stretch/>
        </p:blipFill>
        <p:spPr bwMode="auto">
          <a:xfrm>
            <a:off x="8132230" y="166732"/>
            <a:ext cx="3850764" cy="2785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ontinuous Integration with Jenkins Cluster | Ri Xu Online">
            <a:extLst>
              <a:ext uri="{FF2B5EF4-FFF2-40B4-BE49-F238E27FC236}">
                <a16:creationId xmlns:a16="http://schemas.microsoft.com/office/drawing/2014/main" id="{3DD2CEAF-D393-B18B-0033-D687C0755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t="2743" r="12737" b="3121"/>
          <a:stretch/>
        </p:blipFill>
        <p:spPr bwMode="auto">
          <a:xfrm>
            <a:off x="5553355" y="3118937"/>
            <a:ext cx="5403311" cy="35189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029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65AFE-6248-E9CB-8C9F-C0179FD03D4A}"/>
              </a:ext>
            </a:extLst>
          </p:cNvPr>
          <p:cNvSpPr txBox="1"/>
          <p:nvPr/>
        </p:nvSpPr>
        <p:spPr>
          <a:xfrm>
            <a:off x="269966" y="845422"/>
            <a:ext cx="252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6. </a:t>
            </a:r>
            <a:r>
              <a:rPr lang="es-MX" dirty="0" err="1">
                <a:solidFill>
                  <a:schemeClr val="bg1"/>
                </a:solidFill>
              </a:rPr>
              <a:t>Click</a:t>
            </a:r>
            <a:r>
              <a:rPr lang="es-MX" dirty="0">
                <a:solidFill>
                  <a:schemeClr val="bg1"/>
                </a:solidFill>
              </a:rPr>
              <a:t> “</a:t>
            </a:r>
            <a:r>
              <a:rPr lang="es-MX" dirty="0" err="1">
                <a:solidFill>
                  <a:schemeClr val="bg1"/>
                </a:solidFill>
              </a:rPr>
              <a:t>Save</a:t>
            </a:r>
            <a:r>
              <a:rPr lang="es-MX" dirty="0">
                <a:solidFill>
                  <a:schemeClr val="bg1"/>
                </a:solidFill>
              </a:rPr>
              <a:t> and </a:t>
            </a:r>
            <a:r>
              <a:rPr lang="es-MX" dirty="0" err="1">
                <a:solidFill>
                  <a:schemeClr val="bg1"/>
                </a:solidFill>
              </a:rPr>
              <a:t>Finish</a:t>
            </a:r>
            <a:r>
              <a:rPr lang="es-MX" dirty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7C395-1497-51C9-6167-28A5F0E8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2" y="144727"/>
            <a:ext cx="5945038" cy="1849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91427-C2B0-C971-D5C9-6D0061336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40"/>
          <a:stretch/>
        </p:blipFill>
        <p:spPr bwMode="auto">
          <a:xfrm>
            <a:off x="4601042" y="2060137"/>
            <a:ext cx="5945038" cy="1270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62033-3664-7833-D496-CC50F01FC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2" y="3420090"/>
            <a:ext cx="7059735" cy="33488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323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968F01-E0A7-C2DF-8D63-AF4883F10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s-MX" sz="4000" dirty="0">
                <a:solidFill>
                  <a:srgbClr val="FFFFFF"/>
                </a:solidFill>
              </a:rPr>
              <a:t>Jenkins </a:t>
            </a:r>
            <a:r>
              <a:rPr lang="es-MX" sz="4000" dirty="0" err="1">
                <a:solidFill>
                  <a:srgbClr val="FFFFFF"/>
                </a:solidFill>
              </a:rPr>
              <a:t>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30DA3-159A-8954-0191-434E177E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4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AB9A-D6A6-3EF3-6BE1-C5705AB80229}"/>
              </a:ext>
            </a:extLst>
          </p:cNvPr>
          <p:cNvSpPr txBox="1"/>
          <p:nvPr/>
        </p:nvSpPr>
        <p:spPr>
          <a:xfrm>
            <a:off x="1176447" y="3665701"/>
            <a:ext cx="9839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err="1">
                <a:solidFill>
                  <a:schemeClr val="bg1"/>
                </a:solidFill>
              </a:rPr>
              <a:t>Side</a:t>
            </a:r>
            <a:r>
              <a:rPr lang="es-MX" sz="6000" dirty="0">
                <a:solidFill>
                  <a:schemeClr val="bg1"/>
                </a:solidFill>
              </a:rPr>
              <a:t> bar – general </a:t>
            </a:r>
            <a:r>
              <a:rPr lang="es-MX" sz="6000" dirty="0" err="1">
                <a:solidFill>
                  <a:schemeClr val="bg1"/>
                </a:solidFill>
              </a:rPr>
              <a:t>components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56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1793</Words>
  <Application>Microsoft Office PowerPoint</Application>
  <PresentationFormat>Widescreen</PresentationFormat>
  <Paragraphs>206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Office Theme</vt:lpstr>
      <vt:lpstr>Jenkins</vt:lpstr>
      <vt:lpstr>PowerPoint Presentation</vt:lpstr>
      <vt:lpstr>PowerPoint Presentation</vt:lpstr>
      <vt:lpstr>PowerPoint Presentation</vt:lpstr>
      <vt:lpstr>Jenkins server – first steps</vt:lpstr>
      <vt:lpstr>PowerPoint Presentation</vt:lpstr>
      <vt:lpstr>PowerPoint Presentation</vt:lpstr>
      <vt:lpstr>Jenkins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Pincle Soto, Leonardo Daniel</dc:creator>
  <cp:lastModifiedBy>Pincle Soto, Leonardo Daniel</cp:lastModifiedBy>
  <cp:revision>34</cp:revision>
  <dcterms:created xsi:type="dcterms:W3CDTF">2024-01-28T18:17:15Z</dcterms:created>
  <dcterms:modified xsi:type="dcterms:W3CDTF">2024-01-31T20:02:57Z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2024-01-28T18:17:16Z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fea6bae5-8e33-4322-9b40-87e740df4b91</vt:lpwstr>
  </property>
  <property fmtid="{D5CDD505-2E9C-101B-9397-08002B2CF9AE}" pid="8" name="MSIP_Label_ea60d57e-af5b-4752-ac57-3e4f28ca11dc_ContentBits">
    <vt:lpwstr>0</vt:lpwstr>
  </property>
</Properties>
</file>